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413" r:id="rId3"/>
    <p:sldId id="367" r:id="rId4"/>
    <p:sldId id="398" r:id="rId5"/>
    <p:sldId id="399" r:id="rId6"/>
    <p:sldId id="400" r:id="rId7"/>
    <p:sldId id="401" r:id="rId8"/>
    <p:sldId id="402" r:id="rId9"/>
    <p:sldId id="403" r:id="rId10"/>
    <p:sldId id="404" r:id="rId11"/>
    <p:sldId id="406" r:id="rId12"/>
    <p:sldId id="405" r:id="rId13"/>
    <p:sldId id="407" r:id="rId14"/>
    <p:sldId id="409" r:id="rId15"/>
    <p:sldId id="408" r:id="rId16"/>
    <p:sldId id="410" r:id="rId17"/>
    <p:sldId id="411" r:id="rId18"/>
    <p:sldId id="412" r:id="rId19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808080"/>
    <a:srgbClr val="4F81BD"/>
    <a:srgbClr val="99CC00"/>
    <a:srgbClr val="C0504D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85" autoAdjust="0"/>
    <p:restoredTop sz="86433" autoAdjust="0"/>
  </p:normalViewPr>
  <p:slideViewPr>
    <p:cSldViewPr>
      <p:cViewPr varScale="1">
        <p:scale>
          <a:sx n="114" d="100"/>
          <a:sy n="114" d="100"/>
        </p:scale>
        <p:origin x="94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55E75F0-9914-49C1-81BC-A815623853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5897F5-4768-4F4A-97FB-78B7715BC95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777D0A-D1E8-4933-9C42-6C06DACE2F3D}" type="datetimeFigureOut">
              <a:rPr lang="de-CH"/>
              <a:pPr>
                <a:defRPr/>
              </a:pPr>
              <a:t>20.06.2019</a:t>
            </a:fld>
            <a:endParaRPr lang="de-CH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9E3C625-699D-475E-8582-4375E4C1D7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CH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64CC6FE-90BE-4E89-A116-6EC98A8984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CH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1CB74-D270-4BC8-B8A5-D438A4A401D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271FB-10E9-4BCE-857F-A1154811E1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D0C58B9-F59C-441E-A4E7-0E3483934CE5}" type="slidenum">
              <a:rPr lang="de-CH" altLang="de-DE"/>
              <a:pPr>
                <a:defRPr/>
              </a:pPr>
              <a:t>‹#›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de-CH" altLang="de-DE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A0A96BD-341A-45CE-BBCD-69E0D82C4475}" type="slidenum">
              <a:rPr lang="de-CH" altLang="de-DE"/>
              <a:pPr algn="r" eaLnBrk="1" hangingPunct="1">
                <a:spcBef>
                  <a:spcPct val="0"/>
                </a:spcBef>
              </a:pPr>
              <a:t>2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de-CH" altLang="de-DE"/>
          </a:p>
        </p:txBody>
      </p:sp>
      <p:sp>
        <p:nvSpPr>
          <p:cNvPr id="522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F31C485-FD2A-424E-883F-22921254035D}" type="slidenum">
              <a:rPr lang="de-CH" altLang="de-DE"/>
              <a:pPr algn="r" eaLnBrk="1" hangingPunct="1">
                <a:spcBef>
                  <a:spcPct val="0"/>
                </a:spcBef>
              </a:pPr>
              <a:t>11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de-CH" altLang="de-DE"/>
          </a:p>
        </p:txBody>
      </p:sp>
      <p:sp>
        <p:nvSpPr>
          <p:cNvPr id="5427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CFB515C-0EFC-44F9-8849-82C70970E28E}" type="slidenum">
              <a:rPr lang="de-CH" altLang="de-DE"/>
              <a:pPr algn="r" eaLnBrk="1" hangingPunct="1">
                <a:spcBef>
                  <a:spcPct val="0"/>
                </a:spcBef>
              </a:pPr>
              <a:t>12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de-CH" altLang="de-DE"/>
          </a:p>
        </p:txBody>
      </p:sp>
      <p:sp>
        <p:nvSpPr>
          <p:cNvPr id="563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FFC2CD4-DB2A-4EDE-A4F9-0A06DEC84D71}" type="slidenum">
              <a:rPr lang="de-CH" altLang="de-DE"/>
              <a:pPr algn="r" eaLnBrk="1" hangingPunct="1">
                <a:spcBef>
                  <a:spcPct val="0"/>
                </a:spcBef>
              </a:pPr>
              <a:t>13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de-CH" altLang="de-DE"/>
          </a:p>
        </p:txBody>
      </p:sp>
      <p:sp>
        <p:nvSpPr>
          <p:cNvPr id="5837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CD86AD-851A-4897-8CAE-2BC3EA555A1E}" type="slidenum">
              <a:rPr lang="de-CH" altLang="de-DE"/>
              <a:pPr algn="r" eaLnBrk="1" hangingPunct="1">
                <a:spcBef>
                  <a:spcPct val="0"/>
                </a:spcBef>
              </a:pPr>
              <a:t>14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de-CH" altLang="de-DE"/>
          </a:p>
        </p:txBody>
      </p:sp>
      <p:sp>
        <p:nvSpPr>
          <p:cNvPr id="6042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2F23A10-74D7-4551-93C3-8E942905CA04}" type="slidenum">
              <a:rPr lang="de-CH" altLang="de-DE"/>
              <a:pPr algn="r" eaLnBrk="1" hangingPunct="1">
                <a:spcBef>
                  <a:spcPct val="0"/>
                </a:spcBef>
              </a:pPr>
              <a:t>15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de-CH" altLang="de-DE"/>
          </a:p>
        </p:txBody>
      </p:sp>
      <p:sp>
        <p:nvSpPr>
          <p:cNvPr id="6246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7EE194C-2CD6-4FB0-BB9F-9151C0B63436}" type="slidenum">
              <a:rPr lang="de-CH" altLang="de-DE"/>
              <a:pPr algn="r" eaLnBrk="1" hangingPunct="1">
                <a:spcBef>
                  <a:spcPct val="0"/>
                </a:spcBef>
              </a:pPr>
              <a:t>16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de-CH" altLang="de-DE"/>
          </a:p>
        </p:txBody>
      </p:sp>
      <p:sp>
        <p:nvSpPr>
          <p:cNvPr id="6451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3608E45-577A-4CA4-A638-A55D77A764F4}" type="slidenum">
              <a:rPr lang="de-CH" altLang="de-DE"/>
              <a:pPr algn="r" eaLnBrk="1" hangingPunct="1">
                <a:spcBef>
                  <a:spcPct val="0"/>
                </a:spcBef>
              </a:pPr>
              <a:t>17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de-CH" altLang="de-DE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B330FA0-862B-4171-9C05-2C0476975307}" type="slidenum">
              <a:rPr lang="de-CH" altLang="de-DE"/>
              <a:pPr algn="r" eaLnBrk="1" hangingPunct="1">
                <a:spcBef>
                  <a:spcPct val="0"/>
                </a:spcBef>
              </a:pPr>
              <a:t>3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de-CH" altLang="de-DE"/>
          </a:p>
        </p:txBody>
      </p:sp>
      <p:sp>
        <p:nvSpPr>
          <p:cNvPr id="3789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0DFE41C-AF78-4CD9-BD6E-1729849C7949}" type="slidenum">
              <a:rPr lang="de-CH" altLang="de-DE"/>
              <a:pPr algn="r" eaLnBrk="1" hangingPunct="1">
                <a:spcBef>
                  <a:spcPct val="0"/>
                </a:spcBef>
              </a:pPr>
              <a:t>4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de-CH" altLang="de-DE"/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0E0AB65-AA98-49F3-9966-67FA60AC3D89}" type="slidenum">
              <a:rPr lang="de-CH" altLang="de-DE"/>
              <a:pPr algn="r" eaLnBrk="1" hangingPunct="1">
                <a:spcBef>
                  <a:spcPct val="0"/>
                </a:spcBef>
              </a:pPr>
              <a:t>5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de-CH" altLang="de-DE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FC00315-D786-464C-B19A-7DB131AF624E}" type="slidenum">
              <a:rPr lang="de-CH" altLang="de-DE"/>
              <a:pPr algn="r" eaLnBrk="1" hangingPunct="1">
                <a:spcBef>
                  <a:spcPct val="0"/>
                </a:spcBef>
              </a:pPr>
              <a:t>6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de-CH" altLang="de-DE"/>
          </a:p>
        </p:txBody>
      </p:sp>
      <p:sp>
        <p:nvSpPr>
          <p:cNvPr id="4403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0DE4FB6-E6FE-4F46-9009-C9B27100544B}" type="slidenum">
              <a:rPr lang="de-CH" altLang="de-DE"/>
              <a:pPr algn="r" eaLnBrk="1" hangingPunct="1">
                <a:spcBef>
                  <a:spcPct val="0"/>
                </a:spcBef>
              </a:pPr>
              <a:t>7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de-CH" altLang="de-DE"/>
          </a:p>
        </p:txBody>
      </p:sp>
      <p:sp>
        <p:nvSpPr>
          <p:cNvPr id="4608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A39C0CE-11E2-4C6C-88DA-A604EB517EF2}" type="slidenum">
              <a:rPr lang="de-CH" altLang="de-DE"/>
              <a:pPr algn="r" eaLnBrk="1" hangingPunct="1">
                <a:spcBef>
                  <a:spcPct val="0"/>
                </a:spcBef>
              </a:pPr>
              <a:t>8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de-CH" altLang="de-DE"/>
          </a:p>
        </p:txBody>
      </p:sp>
      <p:sp>
        <p:nvSpPr>
          <p:cNvPr id="4813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6DFBB6A-48BF-4B66-9C16-9776667D7530}" type="slidenum">
              <a:rPr lang="de-CH" altLang="de-DE"/>
              <a:pPr algn="r" eaLnBrk="1" hangingPunct="1">
                <a:spcBef>
                  <a:spcPct val="0"/>
                </a:spcBef>
              </a:pPr>
              <a:t>9</a:t>
            </a:fld>
            <a:endParaRPr lang="de-CH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de-CH" altLang="de-DE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B35607B-065A-4C3E-AD4D-387107F4DBE8}" type="slidenum">
              <a:rPr lang="de-CH" altLang="de-DE"/>
              <a:pPr algn="r" eaLnBrk="1" hangingPunct="1">
                <a:spcBef>
                  <a:spcPct val="0"/>
                </a:spcBef>
              </a:pPr>
              <a:t>10</a:t>
            </a:fld>
            <a:endParaRPr lang="de-CH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B6850-C627-4E8A-8EB0-3859A4C0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F870B-EFE6-4AF4-9413-B1D6A193CCCB}" type="datetimeFigureOut">
              <a:rPr lang="de-CH"/>
              <a:pPr>
                <a:defRPr/>
              </a:pPr>
              <a:t>20.06.2019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A6D5C-DBE6-4CBC-A018-B80DDD6F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0B0DE-5BCB-4565-B4E4-1D9EC42A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95749-EAEE-465D-BF9E-7A6C9EB3AF81}" type="slidenum">
              <a:rPr lang="de-CH" altLang="de-DE"/>
              <a:pPr>
                <a:defRPr/>
              </a:pPr>
              <a:t>‹#›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53992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B6850-C627-4E8A-8EB0-3859A4C0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208C6-DB95-425B-8F19-C166C45C19AB}" type="datetimeFigureOut">
              <a:rPr lang="de-CH"/>
              <a:pPr>
                <a:defRPr/>
              </a:pPr>
              <a:t>20.06.2019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A6D5C-DBE6-4CBC-A018-B80DDD6F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0B0DE-5BCB-4565-B4E4-1D9EC42A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5A9C9-4338-4AD6-9EAD-57A96E91E7B5}" type="slidenum">
              <a:rPr lang="de-CH" altLang="de-DE"/>
              <a:pPr>
                <a:defRPr/>
              </a:pPr>
              <a:t>‹#›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094588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B6850-C627-4E8A-8EB0-3859A4C0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6398A-2ECA-4B8C-8F52-0352FE52FC04}" type="datetimeFigureOut">
              <a:rPr lang="de-CH"/>
              <a:pPr>
                <a:defRPr/>
              </a:pPr>
              <a:t>20.06.2019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A6D5C-DBE6-4CBC-A018-B80DDD6F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0B0DE-5BCB-4565-B4E4-1D9EC42A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AD8CA-CE21-4947-9EDB-F529CF51EDFB}" type="slidenum">
              <a:rPr lang="de-CH" altLang="de-DE"/>
              <a:pPr>
                <a:defRPr/>
              </a:pPr>
              <a:t>‹#›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973532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21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/>
          <p:cNvSpPr/>
          <p:nvPr userDrawn="1"/>
        </p:nvSpPr>
        <p:spPr>
          <a:xfrm>
            <a:off x="0" y="1981765"/>
            <a:ext cx="7740000" cy="17823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 userDrawn="1"/>
        </p:nvSpPr>
        <p:spPr>
          <a:xfrm>
            <a:off x="0" y="5418000"/>
            <a:ext cx="9144000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080000" y="565662"/>
            <a:ext cx="3132000" cy="2592387"/>
            <a:chOff x="0" y="0"/>
            <a:chExt cx="1656000" cy="1296000"/>
          </a:xfrm>
        </p:grpSpPr>
        <p:sp>
          <p:nvSpPr>
            <p:cNvPr id="10" name="Rounded Rectangle 9"/>
            <p:cNvSpPr/>
            <p:nvPr userDrawn="1"/>
          </p:nvSpPr>
          <p:spPr>
            <a:xfrm>
              <a:off x="0" y="0"/>
              <a:ext cx="1656000" cy="1296000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2" name="Text Box 27"/>
            <p:cNvSpPr txBox="1"/>
            <p:nvPr userDrawn="1"/>
          </p:nvSpPr>
          <p:spPr>
            <a:xfrm>
              <a:off x="86264" y="379562"/>
              <a:ext cx="1457865" cy="785004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200"/>
                </a:lnSpc>
                <a:spcAft>
                  <a:spcPts val="800"/>
                </a:spcAft>
              </a:pPr>
              <a:endParaRPr lang="en-AU" sz="9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393" y="830853"/>
            <a:ext cx="2648024" cy="13845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00" y="2816866"/>
            <a:ext cx="6660000" cy="2112012"/>
          </a:xfrm>
        </p:spPr>
        <p:txBody>
          <a:bodyPr lIns="0" tIns="0" rIns="0" bIns="0" anchor="ctr" anchorCtr="0"/>
          <a:lstStyle>
            <a:lvl1pPr algn="l">
              <a:defRPr sz="45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5417188"/>
            <a:ext cx="7740000" cy="17823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00" y="5756421"/>
            <a:ext cx="6858000" cy="962801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7971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rIns="0" bIns="0" anchor="t" anchorCtr="0"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32202"/>
          </a:xfrm>
        </p:spPr>
        <p:txBody>
          <a:bodyPr lIns="0" tIns="0" rIns="0" bIns="0"/>
          <a:lstStyle>
            <a:lvl1pPr marL="216000" indent="-2160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defRPr/>
            </a:lvl1pPr>
            <a:lvl2pPr indent="-180000">
              <a:lnSpc>
                <a:spcPct val="100000"/>
              </a:lnSpc>
              <a:spcBef>
                <a:spcPts val="600"/>
              </a:spcBef>
              <a:defRPr/>
            </a:lvl2pPr>
            <a:lvl3pPr indent="-180000">
              <a:lnSpc>
                <a:spcPct val="100000"/>
              </a:lnSpc>
              <a:spcBef>
                <a:spcPts val="600"/>
              </a:spcBef>
              <a:defRPr/>
            </a:lvl3pPr>
            <a:lvl4pPr indent="-180000">
              <a:lnSpc>
                <a:spcPct val="100000"/>
              </a:lnSpc>
              <a:spcBef>
                <a:spcPts val="600"/>
              </a:spcBef>
              <a:defRPr/>
            </a:lvl4pPr>
            <a:lvl5pPr indent="-180000"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0" name="Rounded Rectangle 39"/>
          <p:cNvSpPr/>
          <p:nvPr userDrawn="1"/>
        </p:nvSpPr>
        <p:spPr>
          <a:xfrm>
            <a:off x="7272000" y="5875948"/>
            <a:ext cx="1455223" cy="878339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83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rIns="0" bIns="0" anchor="t" anchorCtr="0"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3732202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None/>
              <a:defRPr b="1"/>
            </a:lvl1pPr>
            <a:lvl2pPr marL="0" indent="-180000">
              <a:lnSpc>
                <a:spcPct val="100000"/>
              </a:lnSpc>
              <a:spcBef>
                <a:spcPts val="600"/>
              </a:spcBef>
              <a:defRPr baseline="0"/>
            </a:lvl2pPr>
            <a:lvl3pPr indent="-180000">
              <a:lnSpc>
                <a:spcPct val="100000"/>
              </a:lnSpc>
              <a:spcBef>
                <a:spcPts val="600"/>
              </a:spcBef>
              <a:defRPr/>
            </a:lvl3pPr>
            <a:lvl4pPr indent="-180000">
              <a:lnSpc>
                <a:spcPct val="100000"/>
              </a:lnSpc>
              <a:spcBef>
                <a:spcPts val="600"/>
              </a:spcBef>
              <a:defRPr/>
            </a:lvl4pPr>
            <a:lvl5pPr indent="-180000"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Heading</a:t>
            </a:r>
          </a:p>
          <a:p>
            <a:pPr lvl="1"/>
            <a:r>
              <a:rPr lang="en-US" dirty="0"/>
              <a:t>Dot point copy</a:t>
            </a:r>
          </a:p>
          <a:p>
            <a:pPr lvl="1"/>
            <a:r>
              <a:rPr lang="en-US" dirty="0"/>
              <a:t>Dot point copy</a:t>
            </a:r>
          </a:p>
          <a:p>
            <a:pPr lvl="1"/>
            <a:r>
              <a:rPr lang="en-US" dirty="0"/>
              <a:t>Dot point copy</a:t>
            </a:r>
          </a:p>
          <a:p>
            <a:pPr lvl="0"/>
            <a:r>
              <a:rPr lang="en-US" dirty="0"/>
              <a:t>Heading</a:t>
            </a:r>
          </a:p>
          <a:p>
            <a:pPr lvl="1"/>
            <a:r>
              <a:rPr lang="en-US" dirty="0"/>
              <a:t>Dot point copy</a:t>
            </a:r>
          </a:p>
          <a:p>
            <a:pPr lvl="1"/>
            <a:r>
              <a:rPr lang="en-US" dirty="0"/>
              <a:t>Dot point copy</a:t>
            </a:r>
          </a:p>
          <a:p>
            <a:pPr lvl="1"/>
            <a:r>
              <a:rPr lang="en-US" dirty="0"/>
              <a:t>Dot point copy</a:t>
            </a:r>
          </a:p>
        </p:txBody>
      </p:sp>
      <p:sp>
        <p:nvSpPr>
          <p:cNvPr id="40" name="Rounded Rectangle 39"/>
          <p:cNvSpPr/>
          <p:nvPr userDrawn="1"/>
        </p:nvSpPr>
        <p:spPr>
          <a:xfrm>
            <a:off x="7272000" y="5875948"/>
            <a:ext cx="1455223" cy="878339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1247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 lIns="0" tIns="0" rIns="0" bIns="0" anchor="t" anchorCtr="0"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lIns="0" tIns="0" rIns="0" bIns="0"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363505"/>
          </a:xfrm>
        </p:spPr>
        <p:txBody>
          <a:bodyPr lIns="0" tIns="0" rIns="0" bIns="0"/>
          <a:lstStyle>
            <a:lvl1pPr marL="180000" indent="-180000">
              <a:lnSpc>
                <a:spcPct val="100000"/>
              </a:lnSpc>
              <a:defRPr/>
            </a:lvl1pPr>
            <a:lvl2pPr indent="-180000">
              <a:lnSpc>
                <a:spcPct val="100000"/>
              </a:lnSpc>
              <a:defRPr/>
            </a:lvl2pPr>
            <a:lvl3pPr indent="-180000">
              <a:lnSpc>
                <a:spcPct val="100000"/>
              </a:lnSpc>
              <a:defRPr/>
            </a:lvl3pPr>
            <a:lvl4pPr indent="-180000">
              <a:lnSpc>
                <a:spcPct val="100000"/>
              </a:lnSpc>
              <a:defRPr/>
            </a:lvl4pPr>
            <a:lvl5pPr indent="-180000"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lIns="0" tIns="0" rIns="0" bIns="0"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363505"/>
          </a:xfrm>
        </p:spPr>
        <p:txBody>
          <a:bodyPr lIns="0" tIns="0" rIns="0" bIns="0"/>
          <a:lstStyle>
            <a:lvl1pPr marL="180000" indent="-180000">
              <a:lnSpc>
                <a:spcPct val="100000"/>
              </a:lnSpc>
              <a:defRPr/>
            </a:lvl1pPr>
            <a:lvl2pPr indent="-180000">
              <a:lnSpc>
                <a:spcPct val="100000"/>
              </a:lnSpc>
              <a:defRPr/>
            </a:lvl2pPr>
            <a:lvl3pPr indent="-180000">
              <a:lnSpc>
                <a:spcPct val="100000"/>
              </a:lnSpc>
              <a:defRPr/>
            </a:lvl3pPr>
            <a:lvl4pPr indent="-180000">
              <a:lnSpc>
                <a:spcPct val="100000"/>
              </a:lnSpc>
              <a:defRPr/>
            </a:lvl4pPr>
            <a:lvl5pPr indent="-180000"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11626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rIns="0" bIns="0" anchor="t" anchorCtr="0"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16364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04177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427710"/>
            <a:ext cx="7488000" cy="17823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/>
          <p:cNvSpPr/>
          <p:nvPr userDrawn="1"/>
        </p:nvSpPr>
        <p:spPr>
          <a:xfrm>
            <a:off x="6192000" y="6427710"/>
            <a:ext cx="1296000" cy="17823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277981" y="6427144"/>
            <a:ext cx="1224643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www.iea-shc.org</a:t>
            </a:r>
            <a:endParaRPr lang="en-AU" sz="1100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850" y="6172238"/>
            <a:ext cx="876346" cy="458199"/>
          </a:xfrm>
          <a:prstGeom prst="rect">
            <a:avLst/>
          </a:prstGeom>
        </p:spPr>
      </p:pic>
      <p:sp>
        <p:nvSpPr>
          <p:cNvPr id="14" name="Slide Number Placeholder 4"/>
          <p:cNvSpPr txBox="1">
            <a:spLocks/>
          </p:cNvSpPr>
          <p:nvPr userDrawn="1"/>
        </p:nvSpPr>
        <p:spPr>
          <a:xfrm>
            <a:off x="628650" y="6368145"/>
            <a:ext cx="2057400" cy="209252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C87A38-AD25-4D3F-B024-A11EBB34F565}" type="slidenum">
              <a:rPr lang="en-AU" smtClean="0">
                <a:solidFill>
                  <a:schemeClr val="bg1"/>
                </a:solidFill>
              </a:rPr>
              <a:pPr/>
              <a:t>‹#›</a:t>
            </a:fld>
            <a:endParaRPr lang="en-A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1047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2523997"/>
            <a:ext cx="9144000" cy="259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080000" y="1947831"/>
            <a:ext cx="3132000" cy="2592387"/>
            <a:chOff x="0" y="0"/>
            <a:chExt cx="1656000" cy="1296000"/>
          </a:xfrm>
        </p:grpSpPr>
        <p:sp>
          <p:nvSpPr>
            <p:cNvPr id="20" name="Rounded Rectangle 19"/>
            <p:cNvSpPr/>
            <p:nvPr userDrawn="1"/>
          </p:nvSpPr>
          <p:spPr>
            <a:xfrm>
              <a:off x="0" y="0"/>
              <a:ext cx="1656000" cy="1296000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21" name="Text Box 27"/>
            <p:cNvSpPr txBox="1"/>
            <p:nvPr userDrawn="1"/>
          </p:nvSpPr>
          <p:spPr>
            <a:xfrm>
              <a:off x="86264" y="379562"/>
              <a:ext cx="1457865" cy="785004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200"/>
                </a:lnSpc>
                <a:spcAft>
                  <a:spcPts val="800"/>
                </a:spcAft>
              </a:pPr>
              <a:endParaRPr lang="en-AU" sz="9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sp>
        <p:nvSpPr>
          <p:cNvPr id="24" name="TextBox 23"/>
          <p:cNvSpPr txBox="1"/>
          <p:nvPr userDrawn="1"/>
        </p:nvSpPr>
        <p:spPr>
          <a:xfrm>
            <a:off x="1080000" y="1947831"/>
            <a:ext cx="7255736" cy="507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300" dirty="0">
                <a:solidFill>
                  <a:srgbClr val="FF0000"/>
                </a:solidFill>
              </a:rPr>
              <a:t>www.iea-shc.org</a:t>
            </a:r>
            <a:endParaRPr lang="en-AU" sz="3300" dirty="0">
              <a:solidFill>
                <a:srgbClr val="FF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393" y="3000422"/>
            <a:ext cx="2648024" cy="1384524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523997"/>
            <a:ext cx="7272000" cy="17823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6452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B6850-C627-4E8A-8EB0-3859A4C0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6C413-2465-4ABD-88BC-5A3A7CBDD44F}" type="datetimeFigureOut">
              <a:rPr lang="de-CH"/>
              <a:pPr>
                <a:defRPr/>
              </a:pPr>
              <a:t>20.06.2019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A6D5C-DBE6-4CBC-A018-B80DDD6F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0B0DE-5BCB-4565-B4E4-1D9EC42A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BB803-2968-4F3A-9F46-42C2399C7B12}" type="slidenum">
              <a:rPr lang="de-CH" altLang="de-DE"/>
              <a:pPr>
                <a:defRPr/>
              </a:pPr>
              <a:t>‹#›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56818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B6850-C627-4E8A-8EB0-3859A4C0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A3736-7703-49F7-8B22-B3AA407FAC90}" type="datetimeFigureOut">
              <a:rPr lang="de-CH"/>
              <a:pPr>
                <a:defRPr/>
              </a:pPr>
              <a:t>20.06.2019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A6D5C-DBE6-4CBC-A018-B80DDD6F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0B0DE-5BCB-4565-B4E4-1D9EC42A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4E7D2-D575-43D3-984F-605B37965706}" type="slidenum">
              <a:rPr lang="de-CH" altLang="de-DE"/>
              <a:pPr>
                <a:defRPr/>
              </a:pPr>
              <a:t>‹#›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828586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A7B6850-C627-4E8A-8EB0-3859A4C0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1CC66-79D6-4CE0-8368-9BF0D650F73B}" type="datetimeFigureOut">
              <a:rPr lang="de-CH"/>
              <a:pPr>
                <a:defRPr/>
              </a:pPr>
              <a:t>20.06.2019</a:t>
            </a:fld>
            <a:endParaRPr lang="de-C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3A6D5C-DBE6-4CBC-A018-B80DDD6F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40B0DE-5BCB-4565-B4E4-1D9EC42A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87881-0FD5-4898-93A5-437457CF81F8}" type="slidenum">
              <a:rPr lang="de-CH" altLang="de-DE"/>
              <a:pPr>
                <a:defRPr/>
              </a:pPr>
              <a:t>‹#›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29774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A7B6850-C627-4E8A-8EB0-3859A4C0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72F95-0951-4330-8B6E-4C6E0F46AF2C}" type="datetimeFigureOut">
              <a:rPr lang="de-CH"/>
              <a:pPr>
                <a:defRPr/>
              </a:pPr>
              <a:t>20.06.2019</a:t>
            </a:fld>
            <a:endParaRPr lang="de-C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3A6D5C-DBE6-4CBC-A018-B80DDD6F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A40B0DE-5BCB-4565-B4E4-1D9EC42A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FD60C-E303-45AD-B143-4D4C7E8750F6}" type="slidenum">
              <a:rPr lang="de-CH" altLang="de-DE"/>
              <a:pPr>
                <a:defRPr/>
              </a:pPr>
              <a:t>‹#›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68583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A7B6850-C627-4E8A-8EB0-3859A4C0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C5AD2-E82F-4042-964B-F0DFA8A0A177}" type="datetimeFigureOut">
              <a:rPr lang="de-CH"/>
              <a:pPr>
                <a:defRPr/>
              </a:pPr>
              <a:t>20.06.2019</a:t>
            </a:fld>
            <a:endParaRPr lang="de-CH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83A6D5C-DBE6-4CBC-A018-B80DDD6F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A40B0DE-5BCB-4565-B4E4-1D9EC42A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62D7D-5414-4DA6-B91A-5B25D07C88D3}" type="slidenum">
              <a:rPr lang="de-CH" altLang="de-DE"/>
              <a:pPr>
                <a:defRPr/>
              </a:pPr>
              <a:t>‹#›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38229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A7B6850-C627-4E8A-8EB0-3859A4C0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422D8-AE61-44DA-9676-D2811740EB4F}" type="datetimeFigureOut">
              <a:rPr lang="de-CH"/>
              <a:pPr>
                <a:defRPr/>
              </a:pPr>
              <a:t>20.06.2019</a:t>
            </a:fld>
            <a:endParaRPr lang="de-CH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83A6D5C-DBE6-4CBC-A018-B80DDD6F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A40B0DE-5BCB-4565-B4E4-1D9EC42A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5CCFC-719F-44D3-9DEC-0BE11820F16B}" type="slidenum">
              <a:rPr lang="de-CH" altLang="de-DE"/>
              <a:pPr>
                <a:defRPr/>
              </a:pPr>
              <a:t>‹#›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28396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A7B6850-C627-4E8A-8EB0-3859A4C0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5506E-C029-40C4-8318-E123C490971C}" type="datetimeFigureOut">
              <a:rPr lang="de-CH"/>
              <a:pPr>
                <a:defRPr/>
              </a:pPr>
              <a:t>20.06.2019</a:t>
            </a:fld>
            <a:endParaRPr lang="de-C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3A6D5C-DBE6-4CBC-A018-B80DDD6F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40B0DE-5BCB-4565-B4E4-1D9EC42A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5C83F-9F89-4629-86F2-040162EC0243}" type="slidenum">
              <a:rPr lang="de-CH" altLang="de-DE"/>
              <a:pPr>
                <a:defRPr/>
              </a:pPr>
              <a:t>‹#›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80476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A7B6850-C627-4E8A-8EB0-3859A4C0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AEBE8-FE5B-4BEE-A4CC-97DE3EE16BCB}" type="datetimeFigureOut">
              <a:rPr lang="de-CH"/>
              <a:pPr>
                <a:defRPr/>
              </a:pPr>
              <a:t>20.06.2019</a:t>
            </a:fld>
            <a:endParaRPr lang="de-C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3A6D5C-DBE6-4CBC-A018-B80DDD6F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40B0DE-5BCB-4565-B4E4-1D9EC42A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BF2DC-A231-4B05-871F-1754C0A7AD7F}" type="slidenum">
              <a:rPr lang="de-CH" altLang="de-DE"/>
              <a:pPr>
                <a:defRPr/>
              </a:pPr>
              <a:t>‹#›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34312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title style</a:t>
            </a:r>
            <a:endParaRPr lang="de-CH" altLang="de-DE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text styles</a:t>
            </a:r>
          </a:p>
          <a:p>
            <a:pPr lvl="1"/>
            <a:r>
              <a:rPr lang="en-US" altLang="de-DE"/>
              <a:t>Second level</a:t>
            </a:r>
          </a:p>
          <a:p>
            <a:pPr lvl="2"/>
            <a:r>
              <a:rPr lang="en-US" altLang="de-DE"/>
              <a:t>Third level</a:t>
            </a:r>
          </a:p>
          <a:p>
            <a:pPr lvl="3"/>
            <a:r>
              <a:rPr lang="en-US" altLang="de-DE"/>
              <a:t>Fourth level</a:t>
            </a:r>
          </a:p>
          <a:p>
            <a:pPr lvl="4"/>
            <a:r>
              <a:rPr lang="en-US" altLang="de-DE"/>
              <a:t>Fifth level</a:t>
            </a:r>
            <a:endParaRPr lang="de-CH" alt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B6850-C627-4E8A-8EB0-3859A4C04E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020EE7-2EDE-43D9-8BA5-19C98F5AC966}" type="datetimeFigureOut">
              <a:rPr lang="de-CH"/>
              <a:pPr>
                <a:defRPr/>
              </a:pPr>
              <a:t>20.06.2019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A6D5C-DBE6-4CBC-A018-B80DDD6F97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0B0DE-5BCB-4565-B4E4-1D9EC42ADE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2606072-CC8D-4019-8B0A-5279A0B13F9C}" type="slidenum">
              <a:rPr lang="de-CH" altLang="de-DE"/>
              <a:pPr>
                <a:defRPr/>
              </a:pPr>
              <a:t>‹#›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87A38-AD25-4D3F-B024-A11EBB34F565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605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0000" y="2816866"/>
            <a:ext cx="7236416" cy="2112012"/>
          </a:xfrm>
        </p:spPr>
        <p:txBody>
          <a:bodyPr>
            <a:normAutofit fontScale="90000"/>
          </a:bodyPr>
          <a:lstStyle/>
          <a:p>
            <a:r>
              <a:rPr lang="en-GB" dirty="0"/>
              <a:t>Visualization of energy flows in PVT systems</a:t>
            </a:r>
            <a:br>
              <a:rPr lang="de-DE" dirty="0"/>
            </a:br>
            <a:br>
              <a:rPr lang="de-DE" dirty="0"/>
            </a:br>
            <a:r>
              <a:rPr lang="en-GB" sz="2700" dirty="0"/>
              <a:t>Template and Examples</a:t>
            </a:r>
            <a:br>
              <a:rPr lang="en-GB" sz="2700" dirty="0">
                <a:solidFill>
                  <a:srgbClr val="3366FF"/>
                </a:solidFill>
              </a:rPr>
            </a:br>
            <a:r>
              <a:rPr lang="en-GB" sz="2700" dirty="0">
                <a:solidFill>
                  <a:srgbClr val="3366FF"/>
                </a:solidFill>
              </a:rPr>
              <a:t>A companion document of Report D4 of Task 60</a:t>
            </a:r>
            <a:br>
              <a:rPr lang="en-GB" sz="2700" dirty="0">
                <a:solidFill>
                  <a:srgbClr val="3366FF"/>
                </a:solidFill>
              </a:rPr>
            </a:br>
            <a:r>
              <a:rPr lang="en-GB" sz="2700" dirty="0">
                <a:solidFill>
                  <a:srgbClr val="3366FF"/>
                </a:solidFill>
              </a:rPr>
              <a:t>DOI: </a:t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visualization scheme for the uniform representation of combined electrical and thermal energy flows in PVT systems</a:t>
            </a:r>
          </a:p>
          <a:p>
            <a:r>
              <a:rPr lang="de-DE" dirty="0"/>
              <a:t>Danny Jonas</a:t>
            </a:r>
          </a:p>
        </p:txBody>
      </p:sp>
      <p:pic>
        <p:nvPicPr>
          <p:cNvPr id="4" name="Picture 2" descr="Task 60 - PVT Systems">
            <a:extLst>
              <a:ext uri="{FF2B5EF4-FFF2-40B4-BE49-F238E27FC236}">
                <a16:creationId xmlns:a16="http://schemas.microsoft.com/office/drawing/2014/main" id="{66AA49D8-797D-4E0A-AFDF-0B9758D1A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583" y="5828845"/>
            <a:ext cx="1212194" cy="882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752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>
            <a:extLst>
              <a:ext uri="{FF2B5EF4-FFF2-40B4-BE49-F238E27FC236}">
                <a16:creationId xmlns:a16="http://schemas.microsoft.com/office/drawing/2014/main" id="{1D8570AC-2EAA-41EB-A2F2-FFC15CDAE182}"/>
              </a:ext>
            </a:extLst>
          </p:cNvPr>
          <p:cNvSpPr/>
          <p:nvPr/>
        </p:nvSpPr>
        <p:spPr>
          <a:xfrm>
            <a:off x="0" y="1052513"/>
            <a:ext cx="1116013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49155" name="Text Box 45"/>
          <p:cNvSpPr txBox="1">
            <a:spLocks noChangeArrowheads="1"/>
          </p:cNvSpPr>
          <p:nvPr/>
        </p:nvSpPr>
        <p:spPr bwMode="auto">
          <a:xfrm>
            <a:off x="1116013" y="5942013"/>
            <a:ext cx="2946400" cy="9159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de-DE" sz="1600" i="1">
                <a:latin typeface="Arial" panose="020B0604020202020204" pitchFamily="34" charset="0"/>
              </a:rPr>
              <a:t>Serial concept with cold side storage, PVT and battery storage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de-DE" sz="1600" i="1">
              <a:latin typeface="Arial" panose="020B0604020202020204" pitchFamily="34" charset="0"/>
            </a:endParaRPr>
          </a:p>
        </p:txBody>
      </p:sp>
      <p:sp>
        <p:nvSpPr>
          <p:cNvPr id="2" name="Rectangle 48">
            <a:extLst>
              <a:ext uri="{FF2B5EF4-FFF2-40B4-BE49-F238E27FC236}">
                <a16:creationId xmlns:a16="http://schemas.microsoft.com/office/drawing/2014/main" id="{D9793F5A-7C49-42CD-BB54-DAE9A4726BA2}"/>
              </a:ext>
            </a:extLst>
          </p:cNvPr>
          <p:cNvSpPr/>
          <p:nvPr/>
        </p:nvSpPr>
        <p:spPr>
          <a:xfrm>
            <a:off x="8027988" y="1052513"/>
            <a:ext cx="1116012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49157" name="Rectangle 34"/>
          <p:cNvSpPr>
            <a:spLocks noChangeArrowheads="1"/>
          </p:cNvSpPr>
          <p:nvPr/>
        </p:nvSpPr>
        <p:spPr bwMode="auto">
          <a:xfrm>
            <a:off x="3995738" y="3213100"/>
            <a:ext cx="1008062" cy="576263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Heat Pump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FC82D51-A375-45EC-BEB9-A51CABE1C732}"/>
              </a:ext>
            </a:extLst>
          </p:cNvPr>
          <p:cNvSpPr/>
          <p:nvPr/>
        </p:nvSpPr>
        <p:spPr>
          <a:xfrm>
            <a:off x="-1588" y="0"/>
            <a:ext cx="9144001" cy="1052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49159" name="Rectangle 14"/>
          <p:cNvSpPr>
            <a:spLocks noChangeArrowheads="1"/>
          </p:cNvSpPr>
          <p:nvPr/>
        </p:nvSpPr>
        <p:spPr bwMode="auto">
          <a:xfrm>
            <a:off x="3995738" y="260350"/>
            <a:ext cx="1008062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Air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C5C5D-A958-44BC-A87E-F12ED6EE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Water</a:t>
            </a:r>
          </a:p>
        </p:txBody>
      </p:sp>
      <p:sp>
        <p:nvSpPr>
          <p:cNvPr id="49161" name="Rectangle 26"/>
          <p:cNvSpPr>
            <a:spLocks noChangeArrowheads="1"/>
          </p:cNvSpPr>
          <p:nvPr/>
        </p:nvSpPr>
        <p:spPr bwMode="auto">
          <a:xfrm>
            <a:off x="2628900" y="260350"/>
            <a:ext cx="1008063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Ground</a:t>
            </a:r>
          </a:p>
        </p:txBody>
      </p:sp>
      <p:sp>
        <p:nvSpPr>
          <p:cNvPr id="49162" name="Rectangle 28"/>
          <p:cNvSpPr>
            <a:spLocks noChangeArrowheads="1"/>
          </p:cNvSpPr>
          <p:nvPr/>
        </p:nvSpPr>
        <p:spPr bwMode="auto">
          <a:xfrm>
            <a:off x="2628900" y="2276475"/>
            <a:ext cx="1008063" cy="576263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Storage (source)</a:t>
            </a:r>
          </a:p>
        </p:txBody>
      </p:sp>
      <p:sp>
        <p:nvSpPr>
          <p:cNvPr id="49163" name="Rectangle 32"/>
          <p:cNvSpPr>
            <a:spLocks noChangeArrowheads="1"/>
          </p:cNvSpPr>
          <p:nvPr/>
        </p:nvSpPr>
        <p:spPr bwMode="auto">
          <a:xfrm>
            <a:off x="6732588" y="5011738"/>
            <a:ext cx="1008062" cy="576262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AU" altLang="de-DE" sz="1800"/>
              <a:t>Storage (sink)</a:t>
            </a:r>
          </a:p>
        </p:txBody>
      </p:sp>
      <p:sp>
        <p:nvSpPr>
          <p:cNvPr id="49164" name="Rectangle 43"/>
          <p:cNvSpPr>
            <a:spLocks noChangeArrowheads="1"/>
          </p:cNvSpPr>
          <p:nvPr/>
        </p:nvSpPr>
        <p:spPr bwMode="auto">
          <a:xfrm>
            <a:off x="8101013" y="2492375"/>
            <a:ext cx="1008062" cy="576263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Space Heat</a:t>
            </a:r>
          </a:p>
        </p:txBody>
      </p:sp>
      <p:sp>
        <p:nvSpPr>
          <p:cNvPr id="49165" name="Rectangle 44"/>
          <p:cNvSpPr>
            <a:spLocks noChangeArrowheads="1"/>
          </p:cNvSpPr>
          <p:nvPr/>
        </p:nvSpPr>
        <p:spPr bwMode="auto">
          <a:xfrm>
            <a:off x="8101013" y="3211513"/>
            <a:ext cx="1008062" cy="576262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DHW</a:t>
            </a:r>
          </a:p>
        </p:txBody>
      </p:sp>
      <p:sp>
        <p:nvSpPr>
          <p:cNvPr id="49166" name="Rectangle 45"/>
          <p:cNvSpPr>
            <a:spLocks noChangeArrowheads="1"/>
          </p:cNvSpPr>
          <p:nvPr/>
        </p:nvSpPr>
        <p:spPr bwMode="auto">
          <a:xfrm>
            <a:off x="673258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Waste Heat</a:t>
            </a:r>
          </a:p>
        </p:txBody>
      </p:sp>
      <p:sp>
        <p:nvSpPr>
          <p:cNvPr id="49167" name="Rectangle 46"/>
          <p:cNvSpPr>
            <a:spLocks noChangeArrowheads="1"/>
          </p:cNvSpPr>
          <p:nvPr/>
        </p:nvSpPr>
        <p:spPr bwMode="auto">
          <a:xfrm>
            <a:off x="1260475" y="260350"/>
            <a:ext cx="1009650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Sun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D8723C5-8E81-45BB-BB2B-52D81E4DE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148138"/>
            <a:ext cx="1008062" cy="576262"/>
          </a:xfrm>
          <a:prstGeom prst="rect">
            <a:avLst/>
          </a:prstGeom>
          <a:noFill/>
          <a:ln w="25400" algn="ctr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Backup</a:t>
            </a:r>
          </a:p>
        </p:txBody>
      </p:sp>
      <p:cxnSp>
        <p:nvCxnSpPr>
          <p:cNvPr id="49169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599782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3">
            <a:extLst>
              <a:ext uri="{FF2B5EF4-FFF2-40B4-BE49-F238E27FC236}">
                <a16:creationId xmlns:a16="http://schemas.microsoft.com/office/drawing/2014/main" id="{C31F0F46-F9BC-4105-A0EB-0B76B357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932238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Cold</a:t>
            </a:r>
          </a:p>
        </p:txBody>
      </p:sp>
      <p:cxnSp>
        <p:nvCxnSpPr>
          <p:cNvPr id="49171" name="Straight Connector 55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9172" name="Rectangle 14"/>
          <p:cNvSpPr>
            <a:spLocks noChangeArrowheads="1"/>
          </p:cNvSpPr>
          <p:nvPr/>
        </p:nvSpPr>
        <p:spPr bwMode="auto">
          <a:xfrm>
            <a:off x="34925" y="4148138"/>
            <a:ext cx="1008063" cy="576262"/>
          </a:xfrm>
          <a:prstGeom prst="rect">
            <a:avLst/>
          </a:prstGeom>
          <a:solidFill>
            <a:srgbClr val="D9D9D9"/>
          </a:solidFill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Energy Carrier</a:t>
            </a:r>
          </a:p>
        </p:txBody>
      </p:sp>
      <p:cxnSp>
        <p:nvCxnSpPr>
          <p:cNvPr id="49173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-2312193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74" name="Rectangle 34"/>
          <p:cNvSpPr>
            <a:spLocks noChangeArrowheads="1"/>
          </p:cNvSpPr>
          <p:nvPr/>
        </p:nvSpPr>
        <p:spPr bwMode="auto">
          <a:xfrm>
            <a:off x="6732588" y="5013325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49175" name="Rectangle 34"/>
          <p:cNvSpPr>
            <a:spLocks noChangeArrowheads="1"/>
          </p:cNvSpPr>
          <p:nvPr/>
        </p:nvSpPr>
        <p:spPr bwMode="auto">
          <a:xfrm>
            <a:off x="6732588" y="5302250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49176" name="Rectangle 28"/>
          <p:cNvSpPr>
            <a:spLocks noChangeArrowheads="1"/>
          </p:cNvSpPr>
          <p:nvPr/>
        </p:nvSpPr>
        <p:spPr bwMode="auto">
          <a:xfrm>
            <a:off x="5364163" y="1341438"/>
            <a:ext cx="1008062" cy="576262"/>
          </a:xfrm>
          <a:prstGeom prst="rect">
            <a:avLst/>
          </a:prstGeom>
          <a:solidFill>
            <a:srgbClr val="00B0F0"/>
          </a:solidFill>
          <a:ln w="25400" algn="ctr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Battery Storage</a:t>
            </a:r>
          </a:p>
        </p:txBody>
      </p:sp>
      <p:sp>
        <p:nvSpPr>
          <p:cNvPr id="49177" name="Rectangle 14"/>
          <p:cNvSpPr>
            <a:spLocks noChangeArrowheads="1"/>
          </p:cNvSpPr>
          <p:nvPr/>
        </p:nvSpPr>
        <p:spPr bwMode="auto">
          <a:xfrm>
            <a:off x="8081963" y="1771650"/>
            <a:ext cx="1008062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AU" altLang="de-DE" sz="1800"/>
              <a:t>Electrical Load</a:t>
            </a:r>
          </a:p>
        </p:txBody>
      </p:sp>
      <p:sp>
        <p:nvSpPr>
          <p:cNvPr id="49178" name="Rectangle 14"/>
          <p:cNvSpPr>
            <a:spLocks noChangeArrowheads="1"/>
          </p:cNvSpPr>
          <p:nvPr/>
        </p:nvSpPr>
        <p:spPr bwMode="auto">
          <a:xfrm>
            <a:off x="34925" y="3213100"/>
            <a:ext cx="1008063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Electricity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(Grid)</a:t>
            </a:r>
          </a:p>
        </p:txBody>
      </p:sp>
      <p:cxnSp>
        <p:nvCxnSpPr>
          <p:cNvPr id="49179" name="AutoShape 23"/>
          <p:cNvCxnSpPr>
            <a:cxnSpLocks noChangeShapeType="1"/>
          </p:cNvCxnSpPr>
          <p:nvPr/>
        </p:nvCxnSpPr>
        <p:spPr bwMode="auto">
          <a:xfrm rot="16200000" flipH="1">
            <a:off x="4932363" y="3357563"/>
            <a:ext cx="1368425" cy="2232025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80" name="AutoShape 24"/>
          <p:cNvCxnSpPr>
            <a:cxnSpLocks noChangeShapeType="1"/>
          </p:cNvCxnSpPr>
          <p:nvPr/>
        </p:nvCxnSpPr>
        <p:spPr bwMode="auto">
          <a:xfrm>
            <a:off x="1042988" y="3502025"/>
            <a:ext cx="2952750" cy="0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81" name="Line 48"/>
          <p:cNvSpPr>
            <a:spLocks noChangeShapeType="1"/>
          </p:cNvSpPr>
          <p:nvPr/>
        </p:nvSpPr>
        <p:spPr bwMode="auto">
          <a:xfrm>
            <a:off x="2268538" y="1628775"/>
            <a:ext cx="3095625" cy="0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32D6C750-928A-4534-BF0A-E6EB37547D7E}"/>
              </a:ext>
            </a:extLst>
          </p:cNvPr>
          <p:cNvCxnSpPr>
            <a:cxnSpLocks/>
          </p:cNvCxnSpPr>
          <p:nvPr/>
        </p:nvCxnSpPr>
        <p:spPr>
          <a:xfrm>
            <a:off x="6372225" y="1630363"/>
            <a:ext cx="1709738" cy="430212"/>
          </a:xfrm>
          <a:prstGeom prst="bentConnector3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Verbinder: gewinkelt 49">
            <a:extLst>
              <a:ext uri="{FF2B5EF4-FFF2-40B4-BE49-F238E27FC236}">
                <a16:creationId xmlns:a16="http://schemas.microsoft.com/office/drawing/2014/main" id="{0A018BE5-538D-425D-9147-EB87B0315996}"/>
              </a:ext>
            </a:extLst>
          </p:cNvPr>
          <p:cNvCxnSpPr>
            <a:cxnSpLocks/>
          </p:cNvCxnSpPr>
          <p:nvPr/>
        </p:nvCxnSpPr>
        <p:spPr>
          <a:xfrm rot="5400000">
            <a:off x="4679950" y="2025650"/>
            <a:ext cx="1296988" cy="1081088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84" name="AutoShape 23"/>
          <p:cNvCxnSpPr>
            <a:cxnSpLocks noChangeShapeType="1"/>
          </p:cNvCxnSpPr>
          <p:nvPr/>
        </p:nvCxnSpPr>
        <p:spPr bwMode="auto">
          <a:xfrm rot="5400000">
            <a:off x="574676" y="2374900"/>
            <a:ext cx="1389062" cy="433387"/>
          </a:xfrm>
          <a:prstGeom prst="bentConnector3">
            <a:avLst>
              <a:gd name="adj1" fmla="val 100144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85" name="AutoShape 26"/>
          <p:cNvCxnSpPr>
            <a:cxnSpLocks noChangeShapeType="1"/>
          </p:cNvCxnSpPr>
          <p:nvPr/>
        </p:nvCxnSpPr>
        <p:spPr bwMode="auto">
          <a:xfrm flipV="1">
            <a:off x="7740650" y="3502025"/>
            <a:ext cx="360363" cy="1800225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86" name="AutoShape 26"/>
          <p:cNvCxnSpPr>
            <a:cxnSpLocks noChangeShapeType="1"/>
          </p:cNvCxnSpPr>
          <p:nvPr/>
        </p:nvCxnSpPr>
        <p:spPr bwMode="auto">
          <a:xfrm flipV="1">
            <a:off x="7732713" y="2925763"/>
            <a:ext cx="360362" cy="2376487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87" name="Rectangle 27"/>
          <p:cNvSpPr>
            <a:spLocks noChangeArrowheads="1"/>
          </p:cNvSpPr>
          <p:nvPr/>
        </p:nvSpPr>
        <p:spPr bwMode="auto">
          <a:xfrm>
            <a:off x="1258888" y="1341438"/>
            <a:ext cx="1009650" cy="576262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PVT</a:t>
            </a:r>
          </a:p>
        </p:txBody>
      </p:sp>
      <p:cxnSp>
        <p:nvCxnSpPr>
          <p:cNvPr id="49188" name="AutoShape 24"/>
          <p:cNvCxnSpPr>
            <a:cxnSpLocks noChangeShapeType="1"/>
          </p:cNvCxnSpPr>
          <p:nvPr/>
        </p:nvCxnSpPr>
        <p:spPr bwMode="auto">
          <a:xfrm flipH="1">
            <a:off x="1763713" y="836613"/>
            <a:ext cx="15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89" name="AutoShape 21"/>
          <p:cNvCxnSpPr>
            <a:cxnSpLocks noChangeShapeType="1"/>
          </p:cNvCxnSpPr>
          <p:nvPr/>
        </p:nvCxnSpPr>
        <p:spPr bwMode="auto">
          <a:xfrm rot="5400000">
            <a:off x="3060700" y="-98424"/>
            <a:ext cx="504825" cy="2374900"/>
          </a:xfrm>
          <a:prstGeom prst="bentConnector3">
            <a:avLst>
              <a:gd name="adj1" fmla="val 7578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9190" name="AutoShape 21"/>
          <p:cNvCxnSpPr>
            <a:cxnSpLocks noChangeShapeType="1"/>
          </p:cNvCxnSpPr>
          <p:nvPr/>
        </p:nvCxnSpPr>
        <p:spPr bwMode="auto">
          <a:xfrm rot="16200000" flipH="1">
            <a:off x="1871663" y="1809750"/>
            <a:ext cx="647700" cy="863600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91" name="AutoShape 21"/>
          <p:cNvCxnSpPr>
            <a:cxnSpLocks noChangeShapeType="1"/>
          </p:cNvCxnSpPr>
          <p:nvPr/>
        </p:nvCxnSpPr>
        <p:spPr bwMode="auto">
          <a:xfrm rot="16200000" flipH="1">
            <a:off x="3311525" y="2673351"/>
            <a:ext cx="504825" cy="863600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92" name="AutoShape 21"/>
          <p:cNvCxnSpPr>
            <a:cxnSpLocks noChangeShapeType="1"/>
          </p:cNvCxnSpPr>
          <p:nvPr/>
        </p:nvCxnSpPr>
        <p:spPr bwMode="auto">
          <a:xfrm>
            <a:off x="1763713" y="1917700"/>
            <a:ext cx="2232025" cy="1727200"/>
          </a:xfrm>
          <a:prstGeom prst="bentConnector3">
            <a:avLst>
              <a:gd name="adj1" fmla="val 69"/>
            </a:avLst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93" name="Text Box 46"/>
          <p:cNvSpPr txBox="1">
            <a:spLocks noChangeArrowheads="1"/>
          </p:cNvSpPr>
          <p:nvPr/>
        </p:nvSpPr>
        <p:spPr bwMode="auto">
          <a:xfrm>
            <a:off x="5292725" y="5557838"/>
            <a:ext cx="1368425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Electrical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Driving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Water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Brine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Refrigerant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Air</a:t>
            </a:r>
          </a:p>
        </p:txBody>
      </p:sp>
      <p:sp>
        <p:nvSpPr>
          <p:cNvPr id="49194" name="Line 48"/>
          <p:cNvSpPr>
            <a:spLocks noChangeShapeType="1"/>
          </p:cNvSpPr>
          <p:nvPr/>
        </p:nvSpPr>
        <p:spPr bwMode="auto">
          <a:xfrm>
            <a:off x="4572000" y="5895975"/>
            <a:ext cx="666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195" name="Line 49"/>
          <p:cNvSpPr>
            <a:spLocks noChangeShapeType="1"/>
          </p:cNvSpPr>
          <p:nvPr/>
        </p:nvSpPr>
        <p:spPr bwMode="auto">
          <a:xfrm>
            <a:off x="4572000" y="6099175"/>
            <a:ext cx="6667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196" name="Line 50"/>
          <p:cNvSpPr>
            <a:spLocks noChangeShapeType="1"/>
          </p:cNvSpPr>
          <p:nvPr/>
        </p:nvSpPr>
        <p:spPr bwMode="auto">
          <a:xfrm>
            <a:off x="4572000" y="6300788"/>
            <a:ext cx="666750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197" name="Line 51"/>
          <p:cNvSpPr>
            <a:spLocks noChangeShapeType="1"/>
          </p:cNvSpPr>
          <p:nvPr/>
        </p:nvSpPr>
        <p:spPr bwMode="auto">
          <a:xfrm>
            <a:off x="4572000" y="6500813"/>
            <a:ext cx="666750" cy="1587"/>
          </a:xfrm>
          <a:prstGeom prst="line">
            <a:avLst/>
          </a:prstGeom>
          <a:noFill/>
          <a:ln w="38100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198" name="Line 48"/>
          <p:cNvSpPr>
            <a:spLocks noChangeShapeType="1"/>
          </p:cNvSpPr>
          <p:nvPr/>
        </p:nvSpPr>
        <p:spPr bwMode="auto">
          <a:xfrm>
            <a:off x="4572000" y="5691188"/>
            <a:ext cx="666750" cy="1587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199" name="Line 51"/>
          <p:cNvSpPr>
            <a:spLocks noChangeShapeType="1"/>
          </p:cNvSpPr>
          <p:nvPr/>
        </p:nvSpPr>
        <p:spPr bwMode="auto">
          <a:xfrm>
            <a:off x="4572000" y="669766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>
            <a:extLst>
              <a:ext uri="{FF2B5EF4-FFF2-40B4-BE49-F238E27FC236}">
                <a16:creationId xmlns:a16="http://schemas.microsoft.com/office/drawing/2014/main" id="{1D8570AC-2EAA-41EB-A2F2-FFC15CDAE182}"/>
              </a:ext>
            </a:extLst>
          </p:cNvPr>
          <p:cNvSpPr/>
          <p:nvPr/>
        </p:nvSpPr>
        <p:spPr>
          <a:xfrm>
            <a:off x="0" y="1052513"/>
            <a:ext cx="1116013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51203" name="Text Box 45"/>
          <p:cNvSpPr txBox="1">
            <a:spLocks noChangeArrowheads="1"/>
          </p:cNvSpPr>
          <p:nvPr/>
        </p:nvSpPr>
        <p:spPr bwMode="auto">
          <a:xfrm>
            <a:off x="1116013" y="5942013"/>
            <a:ext cx="3095625" cy="9159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de-DE" sz="1600" i="1">
                <a:latin typeface="Arial" panose="020B0604020202020204" pitchFamily="34" charset="0"/>
              </a:rPr>
              <a:t>Parallel and serial concept with cold side storage (excl. source), PVT and battery storage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de-DE" sz="1600" i="1">
              <a:latin typeface="Arial" panose="020B0604020202020204" pitchFamily="34" charset="0"/>
            </a:endParaRPr>
          </a:p>
        </p:txBody>
      </p:sp>
      <p:sp>
        <p:nvSpPr>
          <p:cNvPr id="2" name="Rectangle 48">
            <a:extLst>
              <a:ext uri="{FF2B5EF4-FFF2-40B4-BE49-F238E27FC236}">
                <a16:creationId xmlns:a16="http://schemas.microsoft.com/office/drawing/2014/main" id="{D9793F5A-7C49-42CD-BB54-DAE9A4726BA2}"/>
              </a:ext>
            </a:extLst>
          </p:cNvPr>
          <p:cNvSpPr/>
          <p:nvPr/>
        </p:nvSpPr>
        <p:spPr>
          <a:xfrm>
            <a:off x="8027988" y="1052513"/>
            <a:ext cx="1116012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51205" name="Rectangle 34"/>
          <p:cNvSpPr>
            <a:spLocks noChangeArrowheads="1"/>
          </p:cNvSpPr>
          <p:nvPr/>
        </p:nvSpPr>
        <p:spPr bwMode="auto">
          <a:xfrm>
            <a:off x="3995738" y="3213100"/>
            <a:ext cx="1008062" cy="576263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Heat Pump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FC82D51-A375-45EC-BEB9-A51CABE1C732}"/>
              </a:ext>
            </a:extLst>
          </p:cNvPr>
          <p:cNvSpPr/>
          <p:nvPr/>
        </p:nvSpPr>
        <p:spPr>
          <a:xfrm>
            <a:off x="-1588" y="0"/>
            <a:ext cx="9144001" cy="1052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51207" name="Rectangle 14"/>
          <p:cNvSpPr>
            <a:spLocks noChangeArrowheads="1"/>
          </p:cNvSpPr>
          <p:nvPr/>
        </p:nvSpPr>
        <p:spPr bwMode="auto">
          <a:xfrm>
            <a:off x="3995738" y="260350"/>
            <a:ext cx="1008062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Air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C5C5D-A958-44BC-A87E-F12ED6EE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Water</a:t>
            </a:r>
          </a:p>
        </p:txBody>
      </p:sp>
      <p:sp>
        <p:nvSpPr>
          <p:cNvPr id="51209" name="Rectangle 26"/>
          <p:cNvSpPr>
            <a:spLocks noChangeArrowheads="1"/>
          </p:cNvSpPr>
          <p:nvPr/>
        </p:nvSpPr>
        <p:spPr bwMode="auto">
          <a:xfrm>
            <a:off x="2628900" y="260350"/>
            <a:ext cx="1008063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Ground</a:t>
            </a:r>
          </a:p>
        </p:txBody>
      </p:sp>
      <p:sp>
        <p:nvSpPr>
          <p:cNvPr id="51210" name="Rectangle 28"/>
          <p:cNvSpPr>
            <a:spLocks noChangeArrowheads="1"/>
          </p:cNvSpPr>
          <p:nvPr/>
        </p:nvSpPr>
        <p:spPr bwMode="auto">
          <a:xfrm>
            <a:off x="2628900" y="2276475"/>
            <a:ext cx="1008063" cy="576263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Storage (source)</a:t>
            </a:r>
          </a:p>
        </p:txBody>
      </p:sp>
      <p:sp>
        <p:nvSpPr>
          <p:cNvPr id="51211" name="Rectangle 32"/>
          <p:cNvSpPr>
            <a:spLocks noChangeArrowheads="1"/>
          </p:cNvSpPr>
          <p:nvPr/>
        </p:nvSpPr>
        <p:spPr bwMode="auto">
          <a:xfrm>
            <a:off x="6732588" y="5011738"/>
            <a:ext cx="1008062" cy="576262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AU" altLang="de-DE" sz="1800"/>
              <a:t>Storage (sink)</a:t>
            </a:r>
          </a:p>
        </p:txBody>
      </p:sp>
      <p:sp>
        <p:nvSpPr>
          <p:cNvPr id="51212" name="Rectangle 43"/>
          <p:cNvSpPr>
            <a:spLocks noChangeArrowheads="1"/>
          </p:cNvSpPr>
          <p:nvPr/>
        </p:nvSpPr>
        <p:spPr bwMode="auto">
          <a:xfrm>
            <a:off x="8101013" y="2492375"/>
            <a:ext cx="1008062" cy="576263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Space Heat</a:t>
            </a:r>
          </a:p>
        </p:txBody>
      </p:sp>
      <p:sp>
        <p:nvSpPr>
          <p:cNvPr id="51213" name="Rectangle 44"/>
          <p:cNvSpPr>
            <a:spLocks noChangeArrowheads="1"/>
          </p:cNvSpPr>
          <p:nvPr/>
        </p:nvSpPr>
        <p:spPr bwMode="auto">
          <a:xfrm>
            <a:off x="8101013" y="3211513"/>
            <a:ext cx="1008062" cy="576262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DHW</a:t>
            </a:r>
          </a:p>
        </p:txBody>
      </p:sp>
      <p:sp>
        <p:nvSpPr>
          <p:cNvPr id="51214" name="Rectangle 45"/>
          <p:cNvSpPr>
            <a:spLocks noChangeArrowheads="1"/>
          </p:cNvSpPr>
          <p:nvPr/>
        </p:nvSpPr>
        <p:spPr bwMode="auto">
          <a:xfrm>
            <a:off x="673258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Waste Heat</a:t>
            </a:r>
          </a:p>
        </p:txBody>
      </p:sp>
      <p:sp>
        <p:nvSpPr>
          <p:cNvPr id="51215" name="Rectangle 46"/>
          <p:cNvSpPr>
            <a:spLocks noChangeArrowheads="1"/>
          </p:cNvSpPr>
          <p:nvPr/>
        </p:nvSpPr>
        <p:spPr bwMode="auto">
          <a:xfrm>
            <a:off x="1260475" y="260350"/>
            <a:ext cx="1009650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Sun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D8723C5-8E81-45BB-BB2B-52D81E4DE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148138"/>
            <a:ext cx="1008062" cy="576262"/>
          </a:xfrm>
          <a:prstGeom prst="rect">
            <a:avLst/>
          </a:prstGeom>
          <a:noFill/>
          <a:ln w="25400" algn="ctr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Backup</a:t>
            </a:r>
          </a:p>
        </p:txBody>
      </p:sp>
      <p:cxnSp>
        <p:nvCxnSpPr>
          <p:cNvPr id="51217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599782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3">
            <a:extLst>
              <a:ext uri="{FF2B5EF4-FFF2-40B4-BE49-F238E27FC236}">
                <a16:creationId xmlns:a16="http://schemas.microsoft.com/office/drawing/2014/main" id="{C31F0F46-F9BC-4105-A0EB-0B76B357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932238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Cold</a:t>
            </a:r>
          </a:p>
        </p:txBody>
      </p:sp>
      <p:cxnSp>
        <p:nvCxnSpPr>
          <p:cNvPr id="51219" name="Straight Connector 55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1220" name="Rectangle 14"/>
          <p:cNvSpPr>
            <a:spLocks noChangeArrowheads="1"/>
          </p:cNvSpPr>
          <p:nvPr/>
        </p:nvSpPr>
        <p:spPr bwMode="auto">
          <a:xfrm>
            <a:off x="34925" y="4148138"/>
            <a:ext cx="1008063" cy="576262"/>
          </a:xfrm>
          <a:prstGeom prst="rect">
            <a:avLst/>
          </a:prstGeom>
          <a:solidFill>
            <a:srgbClr val="D9D9D9"/>
          </a:solidFill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Energy Carrier</a:t>
            </a:r>
          </a:p>
        </p:txBody>
      </p:sp>
      <p:cxnSp>
        <p:nvCxnSpPr>
          <p:cNvPr id="51221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-2312193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22" name="Rectangle 34"/>
          <p:cNvSpPr>
            <a:spLocks noChangeArrowheads="1"/>
          </p:cNvSpPr>
          <p:nvPr/>
        </p:nvSpPr>
        <p:spPr bwMode="auto">
          <a:xfrm>
            <a:off x="6732588" y="5013325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51223" name="Rectangle 34"/>
          <p:cNvSpPr>
            <a:spLocks noChangeArrowheads="1"/>
          </p:cNvSpPr>
          <p:nvPr/>
        </p:nvSpPr>
        <p:spPr bwMode="auto">
          <a:xfrm>
            <a:off x="6732588" y="5302250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51224" name="Rectangle 28"/>
          <p:cNvSpPr>
            <a:spLocks noChangeArrowheads="1"/>
          </p:cNvSpPr>
          <p:nvPr/>
        </p:nvSpPr>
        <p:spPr bwMode="auto">
          <a:xfrm>
            <a:off x="5364163" y="1341438"/>
            <a:ext cx="1008062" cy="576262"/>
          </a:xfrm>
          <a:prstGeom prst="rect">
            <a:avLst/>
          </a:prstGeom>
          <a:solidFill>
            <a:srgbClr val="00B0F0"/>
          </a:solidFill>
          <a:ln w="25400" algn="ctr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Battery Storage</a:t>
            </a:r>
          </a:p>
        </p:txBody>
      </p:sp>
      <p:sp>
        <p:nvSpPr>
          <p:cNvPr id="51225" name="Rectangle 14"/>
          <p:cNvSpPr>
            <a:spLocks noChangeArrowheads="1"/>
          </p:cNvSpPr>
          <p:nvPr/>
        </p:nvSpPr>
        <p:spPr bwMode="auto">
          <a:xfrm>
            <a:off x="8081963" y="1771650"/>
            <a:ext cx="1008062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AU" altLang="de-DE" sz="1800"/>
              <a:t>Electrical Load</a:t>
            </a:r>
          </a:p>
        </p:txBody>
      </p:sp>
      <p:sp>
        <p:nvSpPr>
          <p:cNvPr id="51226" name="Rectangle 14"/>
          <p:cNvSpPr>
            <a:spLocks noChangeArrowheads="1"/>
          </p:cNvSpPr>
          <p:nvPr/>
        </p:nvSpPr>
        <p:spPr bwMode="auto">
          <a:xfrm>
            <a:off x="34925" y="3213100"/>
            <a:ext cx="1008063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Electricity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(Grid)</a:t>
            </a:r>
          </a:p>
        </p:txBody>
      </p:sp>
      <p:cxnSp>
        <p:nvCxnSpPr>
          <p:cNvPr id="51227" name="AutoShape 21"/>
          <p:cNvCxnSpPr>
            <a:cxnSpLocks noChangeShapeType="1"/>
          </p:cNvCxnSpPr>
          <p:nvPr/>
        </p:nvCxnSpPr>
        <p:spPr bwMode="auto">
          <a:xfrm rot="16200000" flipH="1">
            <a:off x="2483644" y="1197769"/>
            <a:ext cx="3529013" cy="4968875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28" name="AutoShape 23"/>
          <p:cNvCxnSpPr>
            <a:cxnSpLocks noChangeShapeType="1"/>
          </p:cNvCxnSpPr>
          <p:nvPr/>
        </p:nvCxnSpPr>
        <p:spPr bwMode="auto">
          <a:xfrm rot="16200000" flipH="1">
            <a:off x="4932363" y="3357563"/>
            <a:ext cx="1368425" cy="2232025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29" name="AutoShape 24"/>
          <p:cNvCxnSpPr>
            <a:cxnSpLocks noChangeShapeType="1"/>
          </p:cNvCxnSpPr>
          <p:nvPr/>
        </p:nvCxnSpPr>
        <p:spPr bwMode="auto">
          <a:xfrm>
            <a:off x="1042988" y="3502025"/>
            <a:ext cx="2952750" cy="0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30" name="Line 48"/>
          <p:cNvSpPr>
            <a:spLocks noChangeShapeType="1"/>
          </p:cNvSpPr>
          <p:nvPr/>
        </p:nvSpPr>
        <p:spPr bwMode="auto">
          <a:xfrm>
            <a:off x="2268538" y="1628775"/>
            <a:ext cx="3095625" cy="0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32D6C750-928A-4534-BF0A-E6EB37547D7E}"/>
              </a:ext>
            </a:extLst>
          </p:cNvPr>
          <p:cNvCxnSpPr>
            <a:cxnSpLocks/>
          </p:cNvCxnSpPr>
          <p:nvPr/>
        </p:nvCxnSpPr>
        <p:spPr>
          <a:xfrm>
            <a:off x="6372225" y="1630363"/>
            <a:ext cx="1709738" cy="430212"/>
          </a:xfrm>
          <a:prstGeom prst="bentConnector3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Verbinder: gewinkelt 49">
            <a:extLst>
              <a:ext uri="{FF2B5EF4-FFF2-40B4-BE49-F238E27FC236}">
                <a16:creationId xmlns:a16="http://schemas.microsoft.com/office/drawing/2014/main" id="{0A018BE5-538D-425D-9147-EB87B0315996}"/>
              </a:ext>
            </a:extLst>
          </p:cNvPr>
          <p:cNvCxnSpPr>
            <a:cxnSpLocks/>
          </p:cNvCxnSpPr>
          <p:nvPr/>
        </p:nvCxnSpPr>
        <p:spPr>
          <a:xfrm rot="5400000">
            <a:off x="4679950" y="2025650"/>
            <a:ext cx="1296988" cy="1081088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33" name="AutoShape 23"/>
          <p:cNvCxnSpPr>
            <a:cxnSpLocks noChangeShapeType="1"/>
          </p:cNvCxnSpPr>
          <p:nvPr/>
        </p:nvCxnSpPr>
        <p:spPr bwMode="auto">
          <a:xfrm rot="5400000">
            <a:off x="574676" y="2374900"/>
            <a:ext cx="1389062" cy="433387"/>
          </a:xfrm>
          <a:prstGeom prst="bentConnector3">
            <a:avLst>
              <a:gd name="adj1" fmla="val 100144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34" name="AutoShape 26"/>
          <p:cNvCxnSpPr>
            <a:cxnSpLocks noChangeShapeType="1"/>
          </p:cNvCxnSpPr>
          <p:nvPr/>
        </p:nvCxnSpPr>
        <p:spPr bwMode="auto">
          <a:xfrm flipV="1">
            <a:off x="7740650" y="3502025"/>
            <a:ext cx="360363" cy="1800225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35" name="AutoShape 26"/>
          <p:cNvCxnSpPr>
            <a:cxnSpLocks noChangeShapeType="1"/>
          </p:cNvCxnSpPr>
          <p:nvPr/>
        </p:nvCxnSpPr>
        <p:spPr bwMode="auto">
          <a:xfrm flipV="1">
            <a:off x="7732713" y="2925763"/>
            <a:ext cx="360362" cy="2376487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36" name="Rectangle 27"/>
          <p:cNvSpPr>
            <a:spLocks noChangeArrowheads="1"/>
          </p:cNvSpPr>
          <p:nvPr/>
        </p:nvSpPr>
        <p:spPr bwMode="auto">
          <a:xfrm>
            <a:off x="1258888" y="1341438"/>
            <a:ext cx="1009650" cy="576262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PVT</a:t>
            </a:r>
          </a:p>
        </p:txBody>
      </p:sp>
      <p:cxnSp>
        <p:nvCxnSpPr>
          <p:cNvPr id="51237" name="AutoShape 24"/>
          <p:cNvCxnSpPr>
            <a:cxnSpLocks noChangeShapeType="1"/>
          </p:cNvCxnSpPr>
          <p:nvPr/>
        </p:nvCxnSpPr>
        <p:spPr bwMode="auto">
          <a:xfrm flipH="1">
            <a:off x="1763713" y="836613"/>
            <a:ext cx="15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38" name="AutoShape 21"/>
          <p:cNvCxnSpPr>
            <a:cxnSpLocks noChangeShapeType="1"/>
          </p:cNvCxnSpPr>
          <p:nvPr/>
        </p:nvCxnSpPr>
        <p:spPr bwMode="auto">
          <a:xfrm rot="5400000">
            <a:off x="3060700" y="-98424"/>
            <a:ext cx="504825" cy="2374900"/>
          </a:xfrm>
          <a:prstGeom prst="bentConnector3">
            <a:avLst>
              <a:gd name="adj1" fmla="val 7578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1239" name="AutoShape 21"/>
          <p:cNvCxnSpPr>
            <a:cxnSpLocks noChangeShapeType="1"/>
          </p:cNvCxnSpPr>
          <p:nvPr/>
        </p:nvCxnSpPr>
        <p:spPr bwMode="auto">
          <a:xfrm rot="16200000" flipH="1">
            <a:off x="1871663" y="1809750"/>
            <a:ext cx="647700" cy="863600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40" name="AutoShape 21"/>
          <p:cNvCxnSpPr>
            <a:cxnSpLocks noChangeShapeType="1"/>
          </p:cNvCxnSpPr>
          <p:nvPr/>
        </p:nvCxnSpPr>
        <p:spPr bwMode="auto">
          <a:xfrm rot="16200000" flipH="1">
            <a:off x="3311525" y="2673351"/>
            <a:ext cx="504825" cy="863600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41" name="Text Box 46"/>
          <p:cNvSpPr txBox="1">
            <a:spLocks noChangeArrowheads="1"/>
          </p:cNvSpPr>
          <p:nvPr/>
        </p:nvSpPr>
        <p:spPr bwMode="auto">
          <a:xfrm>
            <a:off x="5292725" y="5557838"/>
            <a:ext cx="1368425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Electrical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Driving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Water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Brine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Refrigerant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Air</a:t>
            </a:r>
          </a:p>
        </p:txBody>
      </p:sp>
      <p:sp>
        <p:nvSpPr>
          <p:cNvPr id="51242" name="Line 48"/>
          <p:cNvSpPr>
            <a:spLocks noChangeShapeType="1"/>
          </p:cNvSpPr>
          <p:nvPr/>
        </p:nvSpPr>
        <p:spPr bwMode="auto">
          <a:xfrm>
            <a:off x="4572000" y="5895975"/>
            <a:ext cx="666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43" name="Line 49"/>
          <p:cNvSpPr>
            <a:spLocks noChangeShapeType="1"/>
          </p:cNvSpPr>
          <p:nvPr/>
        </p:nvSpPr>
        <p:spPr bwMode="auto">
          <a:xfrm>
            <a:off x="4572000" y="6099175"/>
            <a:ext cx="6667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44" name="Line 50"/>
          <p:cNvSpPr>
            <a:spLocks noChangeShapeType="1"/>
          </p:cNvSpPr>
          <p:nvPr/>
        </p:nvSpPr>
        <p:spPr bwMode="auto">
          <a:xfrm>
            <a:off x="4572000" y="6300788"/>
            <a:ext cx="666750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45" name="Line 51"/>
          <p:cNvSpPr>
            <a:spLocks noChangeShapeType="1"/>
          </p:cNvSpPr>
          <p:nvPr/>
        </p:nvSpPr>
        <p:spPr bwMode="auto">
          <a:xfrm>
            <a:off x="4572000" y="6500813"/>
            <a:ext cx="666750" cy="1587"/>
          </a:xfrm>
          <a:prstGeom prst="line">
            <a:avLst/>
          </a:prstGeom>
          <a:noFill/>
          <a:ln w="38100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46" name="Line 48"/>
          <p:cNvSpPr>
            <a:spLocks noChangeShapeType="1"/>
          </p:cNvSpPr>
          <p:nvPr/>
        </p:nvSpPr>
        <p:spPr bwMode="auto">
          <a:xfrm>
            <a:off x="4572000" y="5691188"/>
            <a:ext cx="666750" cy="1587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47" name="Line 51"/>
          <p:cNvSpPr>
            <a:spLocks noChangeShapeType="1"/>
          </p:cNvSpPr>
          <p:nvPr/>
        </p:nvSpPr>
        <p:spPr bwMode="auto">
          <a:xfrm>
            <a:off x="4572000" y="669766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>
            <a:extLst>
              <a:ext uri="{FF2B5EF4-FFF2-40B4-BE49-F238E27FC236}">
                <a16:creationId xmlns:a16="http://schemas.microsoft.com/office/drawing/2014/main" id="{1D8570AC-2EAA-41EB-A2F2-FFC15CDAE182}"/>
              </a:ext>
            </a:extLst>
          </p:cNvPr>
          <p:cNvSpPr/>
          <p:nvPr/>
        </p:nvSpPr>
        <p:spPr>
          <a:xfrm>
            <a:off x="0" y="1052513"/>
            <a:ext cx="1116013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53251" name="Text Box 45"/>
          <p:cNvSpPr txBox="1">
            <a:spLocks noChangeArrowheads="1"/>
          </p:cNvSpPr>
          <p:nvPr/>
        </p:nvSpPr>
        <p:spPr bwMode="auto">
          <a:xfrm>
            <a:off x="1116013" y="5942013"/>
            <a:ext cx="2952750" cy="9159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de-DE" sz="1600" i="1">
                <a:latin typeface="Arial" panose="020B0604020202020204" pitchFamily="34" charset="0"/>
              </a:rPr>
              <a:t>Parallel and serial concept with cold side storage, PVT and battery storage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de-DE" sz="1600" i="1">
              <a:latin typeface="Arial" panose="020B0604020202020204" pitchFamily="34" charset="0"/>
            </a:endParaRPr>
          </a:p>
        </p:txBody>
      </p:sp>
      <p:sp>
        <p:nvSpPr>
          <p:cNvPr id="2" name="Rectangle 48">
            <a:extLst>
              <a:ext uri="{FF2B5EF4-FFF2-40B4-BE49-F238E27FC236}">
                <a16:creationId xmlns:a16="http://schemas.microsoft.com/office/drawing/2014/main" id="{D9793F5A-7C49-42CD-BB54-DAE9A4726BA2}"/>
              </a:ext>
            </a:extLst>
          </p:cNvPr>
          <p:cNvSpPr/>
          <p:nvPr/>
        </p:nvSpPr>
        <p:spPr>
          <a:xfrm>
            <a:off x="8027988" y="1052513"/>
            <a:ext cx="1116012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53253" name="Rectangle 34"/>
          <p:cNvSpPr>
            <a:spLocks noChangeArrowheads="1"/>
          </p:cNvSpPr>
          <p:nvPr/>
        </p:nvSpPr>
        <p:spPr bwMode="auto">
          <a:xfrm>
            <a:off x="3995738" y="3213100"/>
            <a:ext cx="1008062" cy="576263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Heat Pump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FC82D51-A375-45EC-BEB9-A51CABE1C732}"/>
              </a:ext>
            </a:extLst>
          </p:cNvPr>
          <p:cNvSpPr/>
          <p:nvPr/>
        </p:nvSpPr>
        <p:spPr>
          <a:xfrm>
            <a:off x="-1588" y="0"/>
            <a:ext cx="9144001" cy="1052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53255" name="Rectangle 14"/>
          <p:cNvSpPr>
            <a:spLocks noChangeArrowheads="1"/>
          </p:cNvSpPr>
          <p:nvPr/>
        </p:nvSpPr>
        <p:spPr bwMode="auto">
          <a:xfrm>
            <a:off x="3995738" y="260350"/>
            <a:ext cx="1008062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Air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C5C5D-A958-44BC-A87E-F12ED6EE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Water</a:t>
            </a:r>
          </a:p>
        </p:txBody>
      </p:sp>
      <p:sp>
        <p:nvSpPr>
          <p:cNvPr id="53257" name="Rectangle 26"/>
          <p:cNvSpPr>
            <a:spLocks noChangeArrowheads="1"/>
          </p:cNvSpPr>
          <p:nvPr/>
        </p:nvSpPr>
        <p:spPr bwMode="auto">
          <a:xfrm>
            <a:off x="2628900" y="260350"/>
            <a:ext cx="1008063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Ground</a:t>
            </a:r>
          </a:p>
        </p:txBody>
      </p:sp>
      <p:sp>
        <p:nvSpPr>
          <p:cNvPr id="53258" name="Rectangle 28"/>
          <p:cNvSpPr>
            <a:spLocks noChangeArrowheads="1"/>
          </p:cNvSpPr>
          <p:nvPr/>
        </p:nvSpPr>
        <p:spPr bwMode="auto">
          <a:xfrm>
            <a:off x="2628900" y="2276475"/>
            <a:ext cx="1008063" cy="576263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Storage (source)</a:t>
            </a:r>
          </a:p>
        </p:txBody>
      </p:sp>
      <p:sp>
        <p:nvSpPr>
          <p:cNvPr id="53259" name="Rectangle 32"/>
          <p:cNvSpPr>
            <a:spLocks noChangeArrowheads="1"/>
          </p:cNvSpPr>
          <p:nvPr/>
        </p:nvSpPr>
        <p:spPr bwMode="auto">
          <a:xfrm>
            <a:off x="6732588" y="5011738"/>
            <a:ext cx="1008062" cy="576262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AU" altLang="de-DE" sz="1800"/>
              <a:t>Storage (sink)</a:t>
            </a:r>
          </a:p>
        </p:txBody>
      </p:sp>
      <p:sp>
        <p:nvSpPr>
          <p:cNvPr id="53260" name="Rectangle 43"/>
          <p:cNvSpPr>
            <a:spLocks noChangeArrowheads="1"/>
          </p:cNvSpPr>
          <p:nvPr/>
        </p:nvSpPr>
        <p:spPr bwMode="auto">
          <a:xfrm>
            <a:off x="8101013" y="2492375"/>
            <a:ext cx="1008062" cy="576263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Space Heat</a:t>
            </a:r>
          </a:p>
        </p:txBody>
      </p:sp>
      <p:sp>
        <p:nvSpPr>
          <p:cNvPr id="53261" name="Rectangle 44"/>
          <p:cNvSpPr>
            <a:spLocks noChangeArrowheads="1"/>
          </p:cNvSpPr>
          <p:nvPr/>
        </p:nvSpPr>
        <p:spPr bwMode="auto">
          <a:xfrm>
            <a:off x="8101013" y="3211513"/>
            <a:ext cx="1008062" cy="576262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DHW</a:t>
            </a:r>
          </a:p>
        </p:txBody>
      </p:sp>
      <p:sp>
        <p:nvSpPr>
          <p:cNvPr id="53262" name="Rectangle 45"/>
          <p:cNvSpPr>
            <a:spLocks noChangeArrowheads="1"/>
          </p:cNvSpPr>
          <p:nvPr/>
        </p:nvSpPr>
        <p:spPr bwMode="auto">
          <a:xfrm>
            <a:off x="673258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Waste Heat</a:t>
            </a:r>
          </a:p>
        </p:txBody>
      </p:sp>
      <p:sp>
        <p:nvSpPr>
          <p:cNvPr id="53263" name="Rectangle 46"/>
          <p:cNvSpPr>
            <a:spLocks noChangeArrowheads="1"/>
          </p:cNvSpPr>
          <p:nvPr/>
        </p:nvSpPr>
        <p:spPr bwMode="auto">
          <a:xfrm>
            <a:off x="1260475" y="260350"/>
            <a:ext cx="1009650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Sun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D8723C5-8E81-45BB-BB2B-52D81E4DE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148138"/>
            <a:ext cx="1008062" cy="576262"/>
          </a:xfrm>
          <a:prstGeom prst="rect">
            <a:avLst/>
          </a:prstGeom>
          <a:noFill/>
          <a:ln w="25400" algn="ctr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Backup</a:t>
            </a:r>
          </a:p>
        </p:txBody>
      </p:sp>
      <p:cxnSp>
        <p:nvCxnSpPr>
          <p:cNvPr id="53265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599782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3">
            <a:extLst>
              <a:ext uri="{FF2B5EF4-FFF2-40B4-BE49-F238E27FC236}">
                <a16:creationId xmlns:a16="http://schemas.microsoft.com/office/drawing/2014/main" id="{C31F0F46-F9BC-4105-A0EB-0B76B357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932238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Cold</a:t>
            </a:r>
          </a:p>
        </p:txBody>
      </p:sp>
      <p:cxnSp>
        <p:nvCxnSpPr>
          <p:cNvPr id="53267" name="Straight Connector 55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3268" name="Rectangle 14"/>
          <p:cNvSpPr>
            <a:spLocks noChangeArrowheads="1"/>
          </p:cNvSpPr>
          <p:nvPr/>
        </p:nvSpPr>
        <p:spPr bwMode="auto">
          <a:xfrm>
            <a:off x="34925" y="4148138"/>
            <a:ext cx="1008063" cy="576262"/>
          </a:xfrm>
          <a:prstGeom prst="rect">
            <a:avLst/>
          </a:prstGeom>
          <a:solidFill>
            <a:srgbClr val="D9D9D9"/>
          </a:solidFill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Energy Carrier</a:t>
            </a:r>
          </a:p>
        </p:txBody>
      </p:sp>
      <p:cxnSp>
        <p:nvCxnSpPr>
          <p:cNvPr id="53269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-2312193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270" name="Rectangle 34"/>
          <p:cNvSpPr>
            <a:spLocks noChangeArrowheads="1"/>
          </p:cNvSpPr>
          <p:nvPr/>
        </p:nvSpPr>
        <p:spPr bwMode="auto">
          <a:xfrm>
            <a:off x="6732588" y="5013325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53271" name="Rectangle 34"/>
          <p:cNvSpPr>
            <a:spLocks noChangeArrowheads="1"/>
          </p:cNvSpPr>
          <p:nvPr/>
        </p:nvSpPr>
        <p:spPr bwMode="auto">
          <a:xfrm>
            <a:off x="6732588" y="5302250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53272" name="Rectangle 28"/>
          <p:cNvSpPr>
            <a:spLocks noChangeArrowheads="1"/>
          </p:cNvSpPr>
          <p:nvPr/>
        </p:nvSpPr>
        <p:spPr bwMode="auto">
          <a:xfrm>
            <a:off x="5364163" y="1341438"/>
            <a:ext cx="1008062" cy="576262"/>
          </a:xfrm>
          <a:prstGeom prst="rect">
            <a:avLst/>
          </a:prstGeom>
          <a:solidFill>
            <a:srgbClr val="00B0F0"/>
          </a:solidFill>
          <a:ln w="25400" algn="ctr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Battery Storage</a:t>
            </a:r>
          </a:p>
        </p:txBody>
      </p:sp>
      <p:sp>
        <p:nvSpPr>
          <p:cNvPr id="53273" name="Rectangle 14"/>
          <p:cNvSpPr>
            <a:spLocks noChangeArrowheads="1"/>
          </p:cNvSpPr>
          <p:nvPr/>
        </p:nvSpPr>
        <p:spPr bwMode="auto">
          <a:xfrm>
            <a:off x="8081963" y="1771650"/>
            <a:ext cx="1008062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AU" altLang="de-DE" sz="1800"/>
              <a:t>Electrical Load</a:t>
            </a:r>
          </a:p>
        </p:txBody>
      </p:sp>
      <p:sp>
        <p:nvSpPr>
          <p:cNvPr id="53274" name="Rectangle 14"/>
          <p:cNvSpPr>
            <a:spLocks noChangeArrowheads="1"/>
          </p:cNvSpPr>
          <p:nvPr/>
        </p:nvSpPr>
        <p:spPr bwMode="auto">
          <a:xfrm>
            <a:off x="34925" y="3213100"/>
            <a:ext cx="1008063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Electricity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(Grid)</a:t>
            </a:r>
          </a:p>
        </p:txBody>
      </p:sp>
      <p:cxnSp>
        <p:nvCxnSpPr>
          <p:cNvPr id="53275" name="AutoShape 21"/>
          <p:cNvCxnSpPr>
            <a:cxnSpLocks noChangeShapeType="1"/>
          </p:cNvCxnSpPr>
          <p:nvPr/>
        </p:nvCxnSpPr>
        <p:spPr bwMode="auto">
          <a:xfrm rot="16200000" flipH="1">
            <a:off x="2483644" y="1197769"/>
            <a:ext cx="3529013" cy="4968875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6" name="AutoShape 23"/>
          <p:cNvCxnSpPr>
            <a:cxnSpLocks noChangeShapeType="1"/>
          </p:cNvCxnSpPr>
          <p:nvPr/>
        </p:nvCxnSpPr>
        <p:spPr bwMode="auto">
          <a:xfrm rot="16200000" flipH="1">
            <a:off x="4932363" y="3357563"/>
            <a:ext cx="1368425" cy="2232025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7" name="AutoShape 24"/>
          <p:cNvCxnSpPr>
            <a:cxnSpLocks noChangeShapeType="1"/>
          </p:cNvCxnSpPr>
          <p:nvPr/>
        </p:nvCxnSpPr>
        <p:spPr bwMode="auto">
          <a:xfrm>
            <a:off x="1042988" y="3502025"/>
            <a:ext cx="2952750" cy="0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278" name="Line 48"/>
          <p:cNvSpPr>
            <a:spLocks noChangeShapeType="1"/>
          </p:cNvSpPr>
          <p:nvPr/>
        </p:nvSpPr>
        <p:spPr bwMode="auto">
          <a:xfrm>
            <a:off x="2268538" y="1628775"/>
            <a:ext cx="3095625" cy="0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32D6C750-928A-4534-BF0A-E6EB37547D7E}"/>
              </a:ext>
            </a:extLst>
          </p:cNvPr>
          <p:cNvCxnSpPr>
            <a:cxnSpLocks/>
          </p:cNvCxnSpPr>
          <p:nvPr/>
        </p:nvCxnSpPr>
        <p:spPr>
          <a:xfrm>
            <a:off x="6372225" y="1630363"/>
            <a:ext cx="1709738" cy="430212"/>
          </a:xfrm>
          <a:prstGeom prst="bentConnector3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Verbinder: gewinkelt 49">
            <a:extLst>
              <a:ext uri="{FF2B5EF4-FFF2-40B4-BE49-F238E27FC236}">
                <a16:creationId xmlns:a16="http://schemas.microsoft.com/office/drawing/2014/main" id="{0A018BE5-538D-425D-9147-EB87B0315996}"/>
              </a:ext>
            </a:extLst>
          </p:cNvPr>
          <p:cNvCxnSpPr>
            <a:cxnSpLocks/>
          </p:cNvCxnSpPr>
          <p:nvPr/>
        </p:nvCxnSpPr>
        <p:spPr>
          <a:xfrm rot="5400000">
            <a:off x="4679950" y="2025650"/>
            <a:ext cx="1296988" cy="1081088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81" name="AutoShape 23"/>
          <p:cNvCxnSpPr>
            <a:cxnSpLocks noChangeShapeType="1"/>
          </p:cNvCxnSpPr>
          <p:nvPr/>
        </p:nvCxnSpPr>
        <p:spPr bwMode="auto">
          <a:xfrm rot="5400000">
            <a:off x="574676" y="2374900"/>
            <a:ext cx="1389062" cy="433387"/>
          </a:xfrm>
          <a:prstGeom prst="bentConnector3">
            <a:avLst>
              <a:gd name="adj1" fmla="val 100144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82" name="AutoShape 26"/>
          <p:cNvCxnSpPr>
            <a:cxnSpLocks noChangeShapeType="1"/>
          </p:cNvCxnSpPr>
          <p:nvPr/>
        </p:nvCxnSpPr>
        <p:spPr bwMode="auto">
          <a:xfrm flipV="1">
            <a:off x="7740650" y="3502025"/>
            <a:ext cx="360363" cy="1800225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83" name="AutoShape 26"/>
          <p:cNvCxnSpPr>
            <a:cxnSpLocks noChangeShapeType="1"/>
          </p:cNvCxnSpPr>
          <p:nvPr/>
        </p:nvCxnSpPr>
        <p:spPr bwMode="auto">
          <a:xfrm flipV="1">
            <a:off x="7732713" y="2925763"/>
            <a:ext cx="360362" cy="2376487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284" name="Rectangle 27"/>
          <p:cNvSpPr>
            <a:spLocks noChangeArrowheads="1"/>
          </p:cNvSpPr>
          <p:nvPr/>
        </p:nvSpPr>
        <p:spPr bwMode="auto">
          <a:xfrm>
            <a:off x="1258888" y="1341438"/>
            <a:ext cx="1009650" cy="576262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PVT</a:t>
            </a:r>
          </a:p>
        </p:txBody>
      </p:sp>
      <p:cxnSp>
        <p:nvCxnSpPr>
          <p:cNvPr id="53285" name="AutoShape 24"/>
          <p:cNvCxnSpPr>
            <a:cxnSpLocks noChangeShapeType="1"/>
          </p:cNvCxnSpPr>
          <p:nvPr/>
        </p:nvCxnSpPr>
        <p:spPr bwMode="auto">
          <a:xfrm flipH="1">
            <a:off x="1763713" y="836613"/>
            <a:ext cx="15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86" name="AutoShape 21"/>
          <p:cNvCxnSpPr>
            <a:cxnSpLocks noChangeShapeType="1"/>
          </p:cNvCxnSpPr>
          <p:nvPr/>
        </p:nvCxnSpPr>
        <p:spPr bwMode="auto">
          <a:xfrm rot="5400000">
            <a:off x="3060700" y="-98424"/>
            <a:ext cx="504825" cy="2374900"/>
          </a:xfrm>
          <a:prstGeom prst="bentConnector3">
            <a:avLst>
              <a:gd name="adj1" fmla="val 7578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3287" name="AutoShape 21"/>
          <p:cNvCxnSpPr>
            <a:cxnSpLocks noChangeShapeType="1"/>
          </p:cNvCxnSpPr>
          <p:nvPr/>
        </p:nvCxnSpPr>
        <p:spPr bwMode="auto">
          <a:xfrm rot="16200000" flipH="1">
            <a:off x="1871663" y="1809750"/>
            <a:ext cx="647700" cy="863600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88" name="AutoShape 21"/>
          <p:cNvCxnSpPr>
            <a:cxnSpLocks noChangeShapeType="1"/>
          </p:cNvCxnSpPr>
          <p:nvPr/>
        </p:nvCxnSpPr>
        <p:spPr bwMode="auto">
          <a:xfrm rot="16200000" flipH="1">
            <a:off x="3311525" y="2673351"/>
            <a:ext cx="504825" cy="863600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89" name="AutoShape 21"/>
          <p:cNvCxnSpPr>
            <a:cxnSpLocks noChangeShapeType="1"/>
          </p:cNvCxnSpPr>
          <p:nvPr/>
        </p:nvCxnSpPr>
        <p:spPr bwMode="auto">
          <a:xfrm>
            <a:off x="1763713" y="1917700"/>
            <a:ext cx="2232025" cy="1727200"/>
          </a:xfrm>
          <a:prstGeom prst="bentConnector3">
            <a:avLst>
              <a:gd name="adj1" fmla="val 69"/>
            </a:avLst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290" name="Text Box 46"/>
          <p:cNvSpPr txBox="1">
            <a:spLocks noChangeArrowheads="1"/>
          </p:cNvSpPr>
          <p:nvPr/>
        </p:nvSpPr>
        <p:spPr bwMode="auto">
          <a:xfrm>
            <a:off x="5292725" y="5557838"/>
            <a:ext cx="1368425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Electrical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Driving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Water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Brine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Refrigerant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Air</a:t>
            </a:r>
          </a:p>
        </p:txBody>
      </p:sp>
      <p:sp>
        <p:nvSpPr>
          <p:cNvPr id="53291" name="Line 48"/>
          <p:cNvSpPr>
            <a:spLocks noChangeShapeType="1"/>
          </p:cNvSpPr>
          <p:nvPr/>
        </p:nvSpPr>
        <p:spPr bwMode="auto">
          <a:xfrm>
            <a:off x="4572000" y="5895975"/>
            <a:ext cx="666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3292" name="Line 49"/>
          <p:cNvSpPr>
            <a:spLocks noChangeShapeType="1"/>
          </p:cNvSpPr>
          <p:nvPr/>
        </p:nvSpPr>
        <p:spPr bwMode="auto">
          <a:xfrm>
            <a:off x="4572000" y="6099175"/>
            <a:ext cx="6667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3293" name="Line 50"/>
          <p:cNvSpPr>
            <a:spLocks noChangeShapeType="1"/>
          </p:cNvSpPr>
          <p:nvPr/>
        </p:nvSpPr>
        <p:spPr bwMode="auto">
          <a:xfrm>
            <a:off x="4572000" y="6300788"/>
            <a:ext cx="666750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3294" name="Line 51"/>
          <p:cNvSpPr>
            <a:spLocks noChangeShapeType="1"/>
          </p:cNvSpPr>
          <p:nvPr/>
        </p:nvSpPr>
        <p:spPr bwMode="auto">
          <a:xfrm>
            <a:off x="4572000" y="6500813"/>
            <a:ext cx="666750" cy="1587"/>
          </a:xfrm>
          <a:prstGeom prst="line">
            <a:avLst/>
          </a:prstGeom>
          <a:noFill/>
          <a:ln w="38100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3295" name="Line 48"/>
          <p:cNvSpPr>
            <a:spLocks noChangeShapeType="1"/>
          </p:cNvSpPr>
          <p:nvPr/>
        </p:nvSpPr>
        <p:spPr bwMode="auto">
          <a:xfrm>
            <a:off x="4572000" y="5691188"/>
            <a:ext cx="666750" cy="1587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3296" name="Line 51"/>
          <p:cNvSpPr>
            <a:spLocks noChangeShapeType="1"/>
          </p:cNvSpPr>
          <p:nvPr/>
        </p:nvSpPr>
        <p:spPr bwMode="auto">
          <a:xfrm>
            <a:off x="4572000" y="669766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>
            <a:extLst>
              <a:ext uri="{FF2B5EF4-FFF2-40B4-BE49-F238E27FC236}">
                <a16:creationId xmlns:a16="http://schemas.microsoft.com/office/drawing/2014/main" id="{1D8570AC-2EAA-41EB-A2F2-FFC15CDAE182}"/>
              </a:ext>
            </a:extLst>
          </p:cNvPr>
          <p:cNvSpPr/>
          <p:nvPr/>
        </p:nvSpPr>
        <p:spPr>
          <a:xfrm>
            <a:off x="0" y="1052513"/>
            <a:ext cx="1116013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55299" name="Text Box 45"/>
          <p:cNvSpPr txBox="1">
            <a:spLocks noChangeArrowheads="1"/>
          </p:cNvSpPr>
          <p:nvPr/>
        </p:nvSpPr>
        <p:spPr bwMode="auto">
          <a:xfrm>
            <a:off x="1116013" y="5942013"/>
            <a:ext cx="2952750" cy="9159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600" i="1">
                <a:latin typeface="Arial" panose="020B0604020202020204" pitchFamily="34" charset="0"/>
              </a:rPr>
              <a:t>Serial and regenerative GSHP concept with PVT and battery storage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de-DE" sz="1600" i="1">
              <a:latin typeface="Arial" panose="020B0604020202020204" pitchFamily="34" charset="0"/>
            </a:endParaRPr>
          </a:p>
        </p:txBody>
      </p:sp>
      <p:sp>
        <p:nvSpPr>
          <p:cNvPr id="2" name="Rectangle 48">
            <a:extLst>
              <a:ext uri="{FF2B5EF4-FFF2-40B4-BE49-F238E27FC236}">
                <a16:creationId xmlns:a16="http://schemas.microsoft.com/office/drawing/2014/main" id="{D9793F5A-7C49-42CD-BB54-DAE9A4726BA2}"/>
              </a:ext>
            </a:extLst>
          </p:cNvPr>
          <p:cNvSpPr/>
          <p:nvPr/>
        </p:nvSpPr>
        <p:spPr>
          <a:xfrm>
            <a:off x="8027988" y="1052513"/>
            <a:ext cx="1116012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55301" name="Rectangle 34"/>
          <p:cNvSpPr>
            <a:spLocks noChangeArrowheads="1"/>
          </p:cNvSpPr>
          <p:nvPr/>
        </p:nvSpPr>
        <p:spPr bwMode="auto">
          <a:xfrm>
            <a:off x="3995738" y="3213100"/>
            <a:ext cx="1008062" cy="576263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Heat Pump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FC82D51-A375-45EC-BEB9-A51CABE1C732}"/>
              </a:ext>
            </a:extLst>
          </p:cNvPr>
          <p:cNvSpPr/>
          <p:nvPr/>
        </p:nvSpPr>
        <p:spPr>
          <a:xfrm>
            <a:off x="-1588" y="0"/>
            <a:ext cx="9144001" cy="1052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0727" name="Rectangle 14">
            <a:extLst>
              <a:ext uri="{FF2B5EF4-FFF2-40B4-BE49-F238E27FC236}">
                <a16:creationId xmlns:a16="http://schemas.microsoft.com/office/drawing/2014/main" id="{FD576187-4586-4056-AD7F-ED6280303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AU" altLang="de-DE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Air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C5C5D-A958-44BC-A87E-F12ED6EE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Water</a:t>
            </a:r>
          </a:p>
        </p:txBody>
      </p:sp>
      <p:sp>
        <p:nvSpPr>
          <p:cNvPr id="55305" name="Rectangle 26"/>
          <p:cNvSpPr>
            <a:spLocks noChangeArrowheads="1"/>
          </p:cNvSpPr>
          <p:nvPr/>
        </p:nvSpPr>
        <p:spPr bwMode="auto">
          <a:xfrm>
            <a:off x="2628900" y="260350"/>
            <a:ext cx="1008063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Ground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F14F67-0BB7-417E-8282-0A874F383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2276475"/>
            <a:ext cx="1008063" cy="576263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Storage (source)</a:t>
            </a:r>
          </a:p>
        </p:txBody>
      </p:sp>
      <p:sp>
        <p:nvSpPr>
          <p:cNvPr id="55307" name="Rectangle 32"/>
          <p:cNvSpPr>
            <a:spLocks noChangeArrowheads="1"/>
          </p:cNvSpPr>
          <p:nvPr/>
        </p:nvSpPr>
        <p:spPr bwMode="auto">
          <a:xfrm>
            <a:off x="6732588" y="5011738"/>
            <a:ext cx="1008062" cy="576262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AU" altLang="de-DE" sz="1800"/>
              <a:t>Storage (sink)</a:t>
            </a:r>
          </a:p>
        </p:txBody>
      </p:sp>
      <p:sp>
        <p:nvSpPr>
          <p:cNvPr id="55308" name="Rectangle 43"/>
          <p:cNvSpPr>
            <a:spLocks noChangeArrowheads="1"/>
          </p:cNvSpPr>
          <p:nvPr/>
        </p:nvSpPr>
        <p:spPr bwMode="auto">
          <a:xfrm>
            <a:off x="8101013" y="2492375"/>
            <a:ext cx="1008062" cy="576263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Space Heat</a:t>
            </a:r>
          </a:p>
        </p:txBody>
      </p:sp>
      <p:sp>
        <p:nvSpPr>
          <p:cNvPr id="55309" name="Rectangle 44"/>
          <p:cNvSpPr>
            <a:spLocks noChangeArrowheads="1"/>
          </p:cNvSpPr>
          <p:nvPr/>
        </p:nvSpPr>
        <p:spPr bwMode="auto">
          <a:xfrm>
            <a:off x="8101013" y="3211513"/>
            <a:ext cx="1008062" cy="576262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DHW</a:t>
            </a:r>
          </a:p>
        </p:txBody>
      </p:sp>
      <p:sp>
        <p:nvSpPr>
          <p:cNvPr id="55310" name="Rectangle 45"/>
          <p:cNvSpPr>
            <a:spLocks noChangeArrowheads="1"/>
          </p:cNvSpPr>
          <p:nvPr/>
        </p:nvSpPr>
        <p:spPr bwMode="auto">
          <a:xfrm>
            <a:off x="673258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Waste Heat</a:t>
            </a:r>
          </a:p>
        </p:txBody>
      </p:sp>
      <p:sp>
        <p:nvSpPr>
          <p:cNvPr id="55311" name="Rectangle 46"/>
          <p:cNvSpPr>
            <a:spLocks noChangeArrowheads="1"/>
          </p:cNvSpPr>
          <p:nvPr/>
        </p:nvSpPr>
        <p:spPr bwMode="auto">
          <a:xfrm>
            <a:off x="1260475" y="260350"/>
            <a:ext cx="1009650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Sun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D8723C5-8E81-45BB-BB2B-52D81E4DE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148138"/>
            <a:ext cx="1008062" cy="576262"/>
          </a:xfrm>
          <a:prstGeom prst="rect">
            <a:avLst/>
          </a:prstGeom>
          <a:noFill/>
          <a:ln w="25400" algn="ctr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Backup</a:t>
            </a:r>
          </a:p>
        </p:txBody>
      </p:sp>
      <p:cxnSp>
        <p:nvCxnSpPr>
          <p:cNvPr id="55313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599782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3">
            <a:extLst>
              <a:ext uri="{FF2B5EF4-FFF2-40B4-BE49-F238E27FC236}">
                <a16:creationId xmlns:a16="http://schemas.microsoft.com/office/drawing/2014/main" id="{C31F0F46-F9BC-4105-A0EB-0B76B357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932238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Cold</a:t>
            </a:r>
          </a:p>
        </p:txBody>
      </p:sp>
      <p:cxnSp>
        <p:nvCxnSpPr>
          <p:cNvPr id="55315" name="Straight Connector 55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5316" name="Rectangle 14"/>
          <p:cNvSpPr>
            <a:spLocks noChangeArrowheads="1"/>
          </p:cNvSpPr>
          <p:nvPr/>
        </p:nvSpPr>
        <p:spPr bwMode="auto">
          <a:xfrm>
            <a:off x="34925" y="4148138"/>
            <a:ext cx="1008063" cy="576262"/>
          </a:xfrm>
          <a:prstGeom prst="rect">
            <a:avLst/>
          </a:prstGeom>
          <a:solidFill>
            <a:srgbClr val="D9D9D9"/>
          </a:solidFill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Energy Carrier</a:t>
            </a:r>
          </a:p>
        </p:txBody>
      </p:sp>
      <p:cxnSp>
        <p:nvCxnSpPr>
          <p:cNvPr id="55317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-2312193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318" name="Rectangle 34"/>
          <p:cNvSpPr>
            <a:spLocks noChangeArrowheads="1"/>
          </p:cNvSpPr>
          <p:nvPr/>
        </p:nvSpPr>
        <p:spPr bwMode="auto">
          <a:xfrm>
            <a:off x="6732588" y="5013325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55319" name="Rectangle 34"/>
          <p:cNvSpPr>
            <a:spLocks noChangeArrowheads="1"/>
          </p:cNvSpPr>
          <p:nvPr/>
        </p:nvSpPr>
        <p:spPr bwMode="auto">
          <a:xfrm>
            <a:off x="6732588" y="5302250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55320" name="Rectangle 28"/>
          <p:cNvSpPr>
            <a:spLocks noChangeArrowheads="1"/>
          </p:cNvSpPr>
          <p:nvPr/>
        </p:nvSpPr>
        <p:spPr bwMode="auto">
          <a:xfrm>
            <a:off x="5364163" y="1341438"/>
            <a:ext cx="1008062" cy="576262"/>
          </a:xfrm>
          <a:prstGeom prst="rect">
            <a:avLst/>
          </a:prstGeom>
          <a:solidFill>
            <a:srgbClr val="00B0F0"/>
          </a:solidFill>
          <a:ln w="25400" algn="ctr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Battery Storage</a:t>
            </a:r>
          </a:p>
        </p:txBody>
      </p:sp>
      <p:sp>
        <p:nvSpPr>
          <p:cNvPr id="55321" name="Rectangle 14"/>
          <p:cNvSpPr>
            <a:spLocks noChangeArrowheads="1"/>
          </p:cNvSpPr>
          <p:nvPr/>
        </p:nvSpPr>
        <p:spPr bwMode="auto">
          <a:xfrm>
            <a:off x="8081963" y="1771650"/>
            <a:ext cx="1008062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AU" altLang="de-DE" sz="1800"/>
              <a:t>Electrical Load</a:t>
            </a:r>
          </a:p>
        </p:txBody>
      </p:sp>
      <p:sp>
        <p:nvSpPr>
          <p:cNvPr id="55322" name="Rectangle 14"/>
          <p:cNvSpPr>
            <a:spLocks noChangeArrowheads="1"/>
          </p:cNvSpPr>
          <p:nvPr/>
        </p:nvSpPr>
        <p:spPr bwMode="auto">
          <a:xfrm>
            <a:off x="34925" y="3213100"/>
            <a:ext cx="1008063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Electricity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(Grid)</a:t>
            </a:r>
          </a:p>
        </p:txBody>
      </p:sp>
      <p:cxnSp>
        <p:nvCxnSpPr>
          <p:cNvPr id="55323" name="AutoShape 23"/>
          <p:cNvCxnSpPr>
            <a:cxnSpLocks noChangeShapeType="1"/>
          </p:cNvCxnSpPr>
          <p:nvPr/>
        </p:nvCxnSpPr>
        <p:spPr bwMode="auto">
          <a:xfrm rot="16200000" flipH="1">
            <a:off x="4932363" y="3357563"/>
            <a:ext cx="1368425" cy="2232025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24" name="AutoShape 24"/>
          <p:cNvCxnSpPr>
            <a:cxnSpLocks noChangeShapeType="1"/>
          </p:cNvCxnSpPr>
          <p:nvPr/>
        </p:nvCxnSpPr>
        <p:spPr bwMode="auto">
          <a:xfrm>
            <a:off x="1042988" y="3502025"/>
            <a:ext cx="2952750" cy="0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325" name="Line 48"/>
          <p:cNvSpPr>
            <a:spLocks noChangeShapeType="1"/>
          </p:cNvSpPr>
          <p:nvPr/>
        </p:nvSpPr>
        <p:spPr bwMode="auto">
          <a:xfrm>
            <a:off x="2268538" y="1628775"/>
            <a:ext cx="3095625" cy="0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32D6C750-928A-4534-BF0A-E6EB37547D7E}"/>
              </a:ext>
            </a:extLst>
          </p:cNvPr>
          <p:cNvCxnSpPr>
            <a:cxnSpLocks/>
          </p:cNvCxnSpPr>
          <p:nvPr/>
        </p:nvCxnSpPr>
        <p:spPr>
          <a:xfrm>
            <a:off x="6372225" y="1630363"/>
            <a:ext cx="1709738" cy="430212"/>
          </a:xfrm>
          <a:prstGeom prst="bentConnector3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Verbinder: gewinkelt 49">
            <a:extLst>
              <a:ext uri="{FF2B5EF4-FFF2-40B4-BE49-F238E27FC236}">
                <a16:creationId xmlns:a16="http://schemas.microsoft.com/office/drawing/2014/main" id="{0A018BE5-538D-425D-9147-EB87B0315996}"/>
              </a:ext>
            </a:extLst>
          </p:cNvPr>
          <p:cNvCxnSpPr>
            <a:cxnSpLocks/>
          </p:cNvCxnSpPr>
          <p:nvPr/>
        </p:nvCxnSpPr>
        <p:spPr>
          <a:xfrm rot="5400000">
            <a:off x="4679950" y="2025650"/>
            <a:ext cx="1296988" cy="1081088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28" name="AutoShape 23"/>
          <p:cNvCxnSpPr>
            <a:cxnSpLocks noChangeShapeType="1"/>
          </p:cNvCxnSpPr>
          <p:nvPr/>
        </p:nvCxnSpPr>
        <p:spPr bwMode="auto">
          <a:xfrm rot="5400000">
            <a:off x="574676" y="2374900"/>
            <a:ext cx="1389062" cy="433387"/>
          </a:xfrm>
          <a:prstGeom prst="bentConnector3">
            <a:avLst>
              <a:gd name="adj1" fmla="val 100144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29" name="AutoShape 26"/>
          <p:cNvCxnSpPr>
            <a:cxnSpLocks noChangeShapeType="1"/>
          </p:cNvCxnSpPr>
          <p:nvPr/>
        </p:nvCxnSpPr>
        <p:spPr bwMode="auto">
          <a:xfrm flipV="1">
            <a:off x="7740650" y="3502025"/>
            <a:ext cx="360363" cy="1800225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30" name="AutoShape 26"/>
          <p:cNvCxnSpPr>
            <a:cxnSpLocks noChangeShapeType="1"/>
          </p:cNvCxnSpPr>
          <p:nvPr/>
        </p:nvCxnSpPr>
        <p:spPr bwMode="auto">
          <a:xfrm flipV="1">
            <a:off x="7732713" y="2925763"/>
            <a:ext cx="360362" cy="2376487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331" name="Rectangle 27"/>
          <p:cNvSpPr>
            <a:spLocks noChangeArrowheads="1"/>
          </p:cNvSpPr>
          <p:nvPr/>
        </p:nvSpPr>
        <p:spPr bwMode="auto">
          <a:xfrm>
            <a:off x="1258888" y="1341438"/>
            <a:ext cx="1009650" cy="576262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PVT</a:t>
            </a:r>
          </a:p>
        </p:txBody>
      </p:sp>
      <p:cxnSp>
        <p:nvCxnSpPr>
          <p:cNvPr id="55332" name="AutoShape 24"/>
          <p:cNvCxnSpPr>
            <a:cxnSpLocks noChangeShapeType="1"/>
          </p:cNvCxnSpPr>
          <p:nvPr/>
        </p:nvCxnSpPr>
        <p:spPr bwMode="auto">
          <a:xfrm flipH="1">
            <a:off x="1763713" y="836613"/>
            <a:ext cx="15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33" name="AutoShape 21"/>
          <p:cNvCxnSpPr>
            <a:cxnSpLocks noChangeShapeType="1"/>
          </p:cNvCxnSpPr>
          <p:nvPr/>
        </p:nvCxnSpPr>
        <p:spPr bwMode="auto">
          <a:xfrm rot="16200000" flipH="1">
            <a:off x="2628107" y="1340644"/>
            <a:ext cx="2376487" cy="1368425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34" name="AutoShape 21"/>
          <p:cNvCxnSpPr>
            <a:cxnSpLocks noChangeShapeType="1"/>
          </p:cNvCxnSpPr>
          <p:nvPr/>
        </p:nvCxnSpPr>
        <p:spPr bwMode="auto">
          <a:xfrm rot="16200000" flipH="1">
            <a:off x="2159794" y="1521619"/>
            <a:ext cx="1439863" cy="2232025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35" name="AutoShape 21"/>
          <p:cNvCxnSpPr>
            <a:cxnSpLocks noChangeShapeType="1"/>
          </p:cNvCxnSpPr>
          <p:nvPr/>
        </p:nvCxnSpPr>
        <p:spPr bwMode="auto">
          <a:xfrm flipV="1">
            <a:off x="2270125" y="549275"/>
            <a:ext cx="358775" cy="1081088"/>
          </a:xfrm>
          <a:prstGeom prst="bentConnector3">
            <a:avLst>
              <a:gd name="adj1" fmla="val 49556"/>
            </a:avLst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336" name="Text Box 46"/>
          <p:cNvSpPr txBox="1">
            <a:spLocks noChangeArrowheads="1"/>
          </p:cNvSpPr>
          <p:nvPr/>
        </p:nvSpPr>
        <p:spPr bwMode="auto">
          <a:xfrm>
            <a:off x="5292725" y="5557838"/>
            <a:ext cx="1368425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Electrical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Driving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Water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Brine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Refrigerant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Air</a:t>
            </a:r>
          </a:p>
        </p:txBody>
      </p:sp>
      <p:sp>
        <p:nvSpPr>
          <p:cNvPr id="55337" name="Line 48"/>
          <p:cNvSpPr>
            <a:spLocks noChangeShapeType="1"/>
          </p:cNvSpPr>
          <p:nvPr/>
        </p:nvSpPr>
        <p:spPr bwMode="auto">
          <a:xfrm>
            <a:off x="4572000" y="5895975"/>
            <a:ext cx="666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38" name="Line 49"/>
          <p:cNvSpPr>
            <a:spLocks noChangeShapeType="1"/>
          </p:cNvSpPr>
          <p:nvPr/>
        </p:nvSpPr>
        <p:spPr bwMode="auto">
          <a:xfrm>
            <a:off x="4572000" y="6099175"/>
            <a:ext cx="6667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39" name="Line 50"/>
          <p:cNvSpPr>
            <a:spLocks noChangeShapeType="1"/>
          </p:cNvSpPr>
          <p:nvPr/>
        </p:nvSpPr>
        <p:spPr bwMode="auto">
          <a:xfrm>
            <a:off x="4572000" y="6300788"/>
            <a:ext cx="666750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40" name="Line 51"/>
          <p:cNvSpPr>
            <a:spLocks noChangeShapeType="1"/>
          </p:cNvSpPr>
          <p:nvPr/>
        </p:nvSpPr>
        <p:spPr bwMode="auto">
          <a:xfrm>
            <a:off x="4572000" y="6500813"/>
            <a:ext cx="666750" cy="1587"/>
          </a:xfrm>
          <a:prstGeom prst="line">
            <a:avLst/>
          </a:prstGeom>
          <a:noFill/>
          <a:ln w="38100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41" name="Line 48"/>
          <p:cNvSpPr>
            <a:spLocks noChangeShapeType="1"/>
          </p:cNvSpPr>
          <p:nvPr/>
        </p:nvSpPr>
        <p:spPr bwMode="auto">
          <a:xfrm>
            <a:off x="4572000" y="5691188"/>
            <a:ext cx="666750" cy="1587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42" name="Line 51"/>
          <p:cNvSpPr>
            <a:spLocks noChangeShapeType="1"/>
          </p:cNvSpPr>
          <p:nvPr/>
        </p:nvSpPr>
        <p:spPr bwMode="auto">
          <a:xfrm>
            <a:off x="4572000" y="669766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>
            <a:extLst>
              <a:ext uri="{FF2B5EF4-FFF2-40B4-BE49-F238E27FC236}">
                <a16:creationId xmlns:a16="http://schemas.microsoft.com/office/drawing/2014/main" id="{1D8570AC-2EAA-41EB-A2F2-FFC15CDAE182}"/>
              </a:ext>
            </a:extLst>
          </p:cNvPr>
          <p:cNvSpPr/>
          <p:nvPr/>
        </p:nvSpPr>
        <p:spPr>
          <a:xfrm>
            <a:off x="0" y="1052513"/>
            <a:ext cx="1116013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57347" name="Text Box 45"/>
          <p:cNvSpPr txBox="1">
            <a:spLocks noChangeArrowheads="1"/>
          </p:cNvSpPr>
          <p:nvPr/>
        </p:nvSpPr>
        <p:spPr bwMode="auto">
          <a:xfrm>
            <a:off x="1116013" y="5942013"/>
            <a:ext cx="2952750" cy="9159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600" i="1">
                <a:latin typeface="Arial" panose="020B0604020202020204" pitchFamily="34" charset="0"/>
              </a:rPr>
              <a:t>Parallel, serial and regenerative GSHP concept with PVT and battery storage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de-DE" sz="1600" i="1">
              <a:latin typeface="Arial" panose="020B0604020202020204" pitchFamily="34" charset="0"/>
            </a:endParaRPr>
          </a:p>
        </p:txBody>
      </p:sp>
      <p:sp>
        <p:nvSpPr>
          <p:cNvPr id="2" name="Rectangle 48">
            <a:extLst>
              <a:ext uri="{FF2B5EF4-FFF2-40B4-BE49-F238E27FC236}">
                <a16:creationId xmlns:a16="http://schemas.microsoft.com/office/drawing/2014/main" id="{D9793F5A-7C49-42CD-BB54-DAE9A4726BA2}"/>
              </a:ext>
            </a:extLst>
          </p:cNvPr>
          <p:cNvSpPr/>
          <p:nvPr/>
        </p:nvSpPr>
        <p:spPr>
          <a:xfrm>
            <a:off x="8027988" y="1052513"/>
            <a:ext cx="1116012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57349" name="Rectangle 34"/>
          <p:cNvSpPr>
            <a:spLocks noChangeArrowheads="1"/>
          </p:cNvSpPr>
          <p:nvPr/>
        </p:nvSpPr>
        <p:spPr bwMode="auto">
          <a:xfrm>
            <a:off x="3995738" y="3213100"/>
            <a:ext cx="1008062" cy="576263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Heat Pump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FC82D51-A375-45EC-BEB9-A51CABE1C732}"/>
              </a:ext>
            </a:extLst>
          </p:cNvPr>
          <p:cNvSpPr/>
          <p:nvPr/>
        </p:nvSpPr>
        <p:spPr>
          <a:xfrm>
            <a:off x="-1588" y="0"/>
            <a:ext cx="9144001" cy="1052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0727" name="Rectangle 14">
            <a:extLst>
              <a:ext uri="{FF2B5EF4-FFF2-40B4-BE49-F238E27FC236}">
                <a16:creationId xmlns:a16="http://schemas.microsoft.com/office/drawing/2014/main" id="{FD576187-4586-4056-AD7F-ED6280303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AU" altLang="de-DE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Air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C5C5D-A958-44BC-A87E-F12ED6EE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Water</a:t>
            </a:r>
          </a:p>
        </p:txBody>
      </p:sp>
      <p:sp>
        <p:nvSpPr>
          <p:cNvPr id="57353" name="Rectangle 26"/>
          <p:cNvSpPr>
            <a:spLocks noChangeArrowheads="1"/>
          </p:cNvSpPr>
          <p:nvPr/>
        </p:nvSpPr>
        <p:spPr bwMode="auto">
          <a:xfrm>
            <a:off x="2628900" y="260350"/>
            <a:ext cx="1008063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Ground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F14F67-0BB7-417E-8282-0A874F383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2276475"/>
            <a:ext cx="1008063" cy="576263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Storage (source)</a:t>
            </a:r>
          </a:p>
        </p:txBody>
      </p:sp>
      <p:sp>
        <p:nvSpPr>
          <p:cNvPr id="57355" name="Rectangle 32"/>
          <p:cNvSpPr>
            <a:spLocks noChangeArrowheads="1"/>
          </p:cNvSpPr>
          <p:nvPr/>
        </p:nvSpPr>
        <p:spPr bwMode="auto">
          <a:xfrm>
            <a:off x="6732588" y="5011738"/>
            <a:ext cx="1008062" cy="576262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AU" altLang="de-DE" sz="1800"/>
              <a:t>Storage (sink)</a:t>
            </a:r>
          </a:p>
        </p:txBody>
      </p:sp>
      <p:sp>
        <p:nvSpPr>
          <p:cNvPr id="57356" name="Rectangle 43"/>
          <p:cNvSpPr>
            <a:spLocks noChangeArrowheads="1"/>
          </p:cNvSpPr>
          <p:nvPr/>
        </p:nvSpPr>
        <p:spPr bwMode="auto">
          <a:xfrm>
            <a:off x="8101013" y="2492375"/>
            <a:ext cx="1008062" cy="576263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Space Heat</a:t>
            </a:r>
          </a:p>
        </p:txBody>
      </p:sp>
      <p:sp>
        <p:nvSpPr>
          <p:cNvPr id="57357" name="Rectangle 44"/>
          <p:cNvSpPr>
            <a:spLocks noChangeArrowheads="1"/>
          </p:cNvSpPr>
          <p:nvPr/>
        </p:nvSpPr>
        <p:spPr bwMode="auto">
          <a:xfrm>
            <a:off x="8101013" y="3211513"/>
            <a:ext cx="1008062" cy="576262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DHW</a:t>
            </a:r>
          </a:p>
        </p:txBody>
      </p:sp>
      <p:sp>
        <p:nvSpPr>
          <p:cNvPr id="57358" name="Rectangle 45"/>
          <p:cNvSpPr>
            <a:spLocks noChangeArrowheads="1"/>
          </p:cNvSpPr>
          <p:nvPr/>
        </p:nvSpPr>
        <p:spPr bwMode="auto">
          <a:xfrm>
            <a:off x="673258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Waste Heat</a:t>
            </a:r>
          </a:p>
        </p:txBody>
      </p:sp>
      <p:sp>
        <p:nvSpPr>
          <p:cNvPr id="57359" name="Rectangle 46"/>
          <p:cNvSpPr>
            <a:spLocks noChangeArrowheads="1"/>
          </p:cNvSpPr>
          <p:nvPr/>
        </p:nvSpPr>
        <p:spPr bwMode="auto">
          <a:xfrm>
            <a:off x="1260475" y="260350"/>
            <a:ext cx="1009650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Sun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D8723C5-8E81-45BB-BB2B-52D81E4DE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148138"/>
            <a:ext cx="1008062" cy="576262"/>
          </a:xfrm>
          <a:prstGeom prst="rect">
            <a:avLst/>
          </a:prstGeom>
          <a:noFill/>
          <a:ln w="25400" algn="ctr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Backup</a:t>
            </a:r>
          </a:p>
        </p:txBody>
      </p:sp>
      <p:cxnSp>
        <p:nvCxnSpPr>
          <p:cNvPr id="57361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599782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3">
            <a:extLst>
              <a:ext uri="{FF2B5EF4-FFF2-40B4-BE49-F238E27FC236}">
                <a16:creationId xmlns:a16="http://schemas.microsoft.com/office/drawing/2014/main" id="{C31F0F46-F9BC-4105-A0EB-0B76B357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932238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Cold</a:t>
            </a:r>
          </a:p>
        </p:txBody>
      </p:sp>
      <p:cxnSp>
        <p:nvCxnSpPr>
          <p:cNvPr id="57363" name="Straight Connector 55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7364" name="Rectangle 14"/>
          <p:cNvSpPr>
            <a:spLocks noChangeArrowheads="1"/>
          </p:cNvSpPr>
          <p:nvPr/>
        </p:nvSpPr>
        <p:spPr bwMode="auto">
          <a:xfrm>
            <a:off x="34925" y="4148138"/>
            <a:ext cx="1008063" cy="576262"/>
          </a:xfrm>
          <a:prstGeom prst="rect">
            <a:avLst/>
          </a:prstGeom>
          <a:solidFill>
            <a:srgbClr val="D9D9D9"/>
          </a:solidFill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Energy Carrier</a:t>
            </a:r>
          </a:p>
        </p:txBody>
      </p:sp>
      <p:cxnSp>
        <p:nvCxnSpPr>
          <p:cNvPr id="57365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-2312193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66" name="Rectangle 34"/>
          <p:cNvSpPr>
            <a:spLocks noChangeArrowheads="1"/>
          </p:cNvSpPr>
          <p:nvPr/>
        </p:nvSpPr>
        <p:spPr bwMode="auto">
          <a:xfrm>
            <a:off x="6732588" y="5013325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57367" name="Rectangle 34"/>
          <p:cNvSpPr>
            <a:spLocks noChangeArrowheads="1"/>
          </p:cNvSpPr>
          <p:nvPr/>
        </p:nvSpPr>
        <p:spPr bwMode="auto">
          <a:xfrm>
            <a:off x="6732588" y="5302250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57368" name="Rectangle 28"/>
          <p:cNvSpPr>
            <a:spLocks noChangeArrowheads="1"/>
          </p:cNvSpPr>
          <p:nvPr/>
        </p:nvSpPr>
        <p:spPr bwMode="auto">
          <a:xfrm>
            <a:off x="5364163" y="1341438"/>
            <a:ext cx="1008062" cy="576262"/>
          </a:xfrm>
          <a:prstGeom prst="rect">
            <a:avLst/>
          </a:prstGeom>
          <a:solidFill>
            <a:srgbClr val="00B0F0"/>
          </a:solidFill>
          <a:ln w="25400" algn="ctr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Battery Storage</a:t>
            </a:r>
          </a:p>
        </p:txBody>
      </p:sp>
      <p:sp>
        <p:nvSpPr>
          <p:cNvPr id="57369" name="Rectangle 14"/>
          <p:cNvSpPr>
            <a:spLocks noChangeArrowheads="1"/>
          </p:cNvSpPr>
          <p:nvPr/>
        </p:nvSpPr>
        <p:spPr bwMode="auto">
          <a:xfrm>
            <a:off x="8081963" y="1771650"/>
            <a:ext cx="1008062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AU" altLang="de-DE" sz="1800"/>
              <a:t>Electrical Load</a:t>
            </a:r>
          </a:p>
        </p:txBody>
      </p:sp>
      <p:sp>
        <p:nvSpPr>
          <p:cNvPr id="57370" name="Rectangle 14"/>
          <p:cNvSpPr>
            <a:spLocks noChangeArrowheads="1"/>
          </p:cNvSpPr>
          <p:nvPr/>
        </p:nvSpPr>
        <p:spPr bwMode="auto">
          <a:xfrm>
            <a:off x="34925" y="3213100"/>
            <a:ext cx="1008063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Electricity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(Grid)</a:t>
            </a:r>
          </a:p>
        </p:txBody>
      </p:sp>
      <p:cxnSp>
        <p:nvCxnSpPr>
          <p:cNvPr id="57371" name="AutoShape 21"/>
          <p:cNvCxnSpPr>
            <a:cxnSpLocks noChangeShapeType="1"/>
          </p:cNvCxnSpPr>
          <p:nvPr/>
        </p:nvCxnSpPr>
        <p:spPr bwMode="auto">
          <a:xfrm rot="16200000" flipH="1">
            <a:off x="2483644" y="1197769"/>
            <a:ext cx="3529013" cy="4968875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72" name="AutoShape 23"/>
          <p:cNvCxnSpPr>
            <a:cxnSpLocks noChangeShapeType="1"/>
          </p:cNvCxnSpPr>
          <p:nvPr/>
        </p:nvCxnSpPr>
        <p:spPr bwMode="auto">
          <a:xfrm rot="16200000" flipH="1">
            <a:off x="4932363" y="3357563"/>
            <a:ext cx="1368425" cy="2232025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73" name="AutoShape 24"/>
          <p:cNvCxnSpPr>
            <a:cxnSpLocks noChangeShapeType="1"/>
          </p:cNvCxnSpPr>
          <p:nvPr/>
        </p:nvCxnSpPr>
        <p:spPr bwMode="auto">
          <a:xfrm>
            <a:off x="1042988" y="3502025"/>
            <a:ext cx="2952750" cy="0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74" name="Line 48"/>
          <p:cNvSpPr>
            <a:spLocks noChangeShapeType="1"/>
          </p:cNvSpPr>
          <p:nvPr/>
        </p:nvSpPr>
        <p:spPr bwMode="auto">
          <a:xfrm>
            <a:off x="2268538" y="1628775"/>
            <a:ext cx="3095625" cy="0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32D6C750-928A-4534-BF0A-E6EB37547D7E}"/>
              </a:ext>
            </a:extLst>
          </p:cNvPr>
          <p:cNvCxnSpPr>
            <a:cxnSpLocks/>
          </p:cNvCxnSpPr>
          <p:nvPr/>
        </p:nvCxnSpPr>
        <p:spPr>
          <a:xfrm>
            <a:off x="6372225" y="1630363"/>
            <a:ext cx="1709738" cy="430212"/>
          </a:xfrm>
          <a:prstGeom prst="bentConnector3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Verbinder: gewinkelt 49">
            <a:extLst>
              <a:ext uri="{FF2B5EF4-FFF2-40B4-BE49-F238E27FC236}">
                <a16:creationId xmlns:a16="http://schemas.microsoft.com/office/drawing/2014/main" id="{0A018BE5-538D-425D-9147-EB87B0315996}"/>
              </a:ext>
            </a:extLst>
          </p:cNvPr>
          <p:cNvCxnSpPr>
            <a:cxnSpLocks/>
          </p:cNvCxnSpPr>
          <p:nvPr/>
        </p:nvCxnSpPr>
        <p:spPr>
          <a:xfrm rot="5400000">
            <a:off x="4679950" y="2025650"/>
            <a:ext cx="1296988" cy="1081088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77" name="AutoShape 23"/>
          <p:cNvCxnSpPr>
            <a:cxnSpLocks noChangeShapeType="1"/>
          </p:cNvCxnSpPr>
          <p:nvPr/>
        </p:nvCxnSpPr>
        <p:spPr bwMode="auto">
          <a:xfrm rot="5400000">
            <a:off x="574676" y="2374900"/>
            <a:ext cx="1389062" cy="433387"/>
          </a:xfrm>
          <a:prstGeom prst="bentConnector3">
            <a:avLst>
              <a:gd name="adj1" fmla="val 100144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78" name="AutoShape 26"/>
          <p:cNvCxnSpPr>
            <a:cxnSpLocks noChangeShapeType="1"/>
          </p:cNvCxnSpPr>
          <p:nvPr/>
        </p:nvCxnSpPr>
        <p:spPr bwMode="auto">
          <a:xfrm flipV="1">
            <a:off x="7740650" y="3502025"/>
            <a:ext cx="360363" cy="1800225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79" name="AutoShape 26"/>
          <p:cNvCxnSpPr>
            <a:cxnSpLocks noChangeShapeType="1"/>
          </p:cNvCxnSpPr>
          <p:nvPr/>
        </p:nvCxnSpPr>
        <p:spPr bwMode="auto">
          <a:xfrm flipV="1">
            <a:off x="7732713" y="2925763"/>
            <a:ext cx="360362" cy="2376487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80" name="Rectangle 27"/>
          <p:cNvSpPr>
            <a:spLocks noChangeArrowheads="1"/>
          </p:cNvSpPr>
          <p:nvPr/>
        </p:nvSpPr>
        <p:spPr bwMode="auto">
          <a:xfrm>
            <a:off x="1258888" y="1341438"/>
            <a:ext cx="1009650" cy="576262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PVT</a:t>
            </a:r>
          </a:p>
        </p:txBody>
      </p:sp>
      <p:cxnSp>
        <p:nvCxnSpPr>
          <p:cNvPr id="57381" name="AutoShape 24"/>
          <p:cNvCxnSpPr>
            <a:cxnSpLocks noChangeShapeType="1"/>
          </p:cNvCxnSpPr>
          <p:nvPr/>
        </p:nvCxnSpPr>
        <p:spPr bwMode="auto">
          <a:xfrm flipH="1">
            <a:off x="1763713" y="836613"/>
            <a:ext cx="15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2" name="AutoShape 21"/>
          <p:cNvCxnSpPr>
            <a:cxnSpLocks noChangeShapeType="1"/>
          </p:cNvCxnSpPr>
          <p:nvPr/>
        </p:nvCxnSpPr>
        <p:spPr bwMode="auto">
          <a:xfrm rot="16200000" flipH="1">
            <a:off x="2628107" y="1340644"/>
            <a:ext cx="2376487" cy="1368425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3" name="AutoShape 21"/>
          <p:cNvCxnSpPr>
            <a:cxnSpLocks noChangeShapeType="1"/>
          </p:cNvCxnSpPr>
          <p:nvPr/>
        </p:nvCxnSpPr>
        <p:spPr bwMode="auto">
          <a:xfrm rot="16200000" flipH="1">
            <a:off x="2159794" y="1521619"/>
            <a:ext cx="1439863" cy="2232025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4" name="AutoShape 21"/>
          <p:cNvCxnSpPr>
            <a:cxnSpLocks noChangeShapeType="1"/>
          </p:cNvCxnSpPr>
          <p:nvPr/>
        </p:nvCxnSpPr>
        <p:spPr bwMode="auto">
          <a:xfrm flipV="1">
            <a:off x="2270125" y="549275"/>
            <a:ext cx="358775" cy="1081088"/>
          </a:xfrm>
          <a:prstGeom prst="bentConnector3">
            <a:avLst>
              <a:gd name="adj1" fmla="val 49556"/>
            </a:avLst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85" name="Text Box 46"/>
          <p:cNvSpPr txBox="1">
            <a:spLocks noChangeArrowheads="1"/>
          </p:cNvSpPr>
          <p:nvPr/>
        </p:nvSpPr>
        <p:spPr bwMode="auto">
          <a:xfrm>
            <a:off x="5292725" y="5557838"/>
            <a:ext cx="1368425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Electrical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Driving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Water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Brine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Refrigerant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Air</a:t>
            </a:r>
          </a:p>
        </p:txBody>
      </p:sp>
      <p:sp>
        <p:nvSpPr>
          <p:cNvPr id="57386" name="Line 48"/>
          <p:cNvSpPr>
            <a:spLocks noChangeShapeType="1"/>
          </p:cNvSpPr>
          <p:nvPr/>
        </p:nvSpPr>
        <p:spPr bwMode="auto">
          <a:xfrm>
            <a:off x="4572000" y="5895975"/>
            <a:ext cx="666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387" name="Line 49"/>
          <p:cNvSpPr>
            <a:spLocks noChangeShapeType="1"/>
          </p:cNvSpPr>
          <p:nvPr/>
        </p:nvSpPr>
        <p:spPr bwMode="auto">
          <a:xfrm>
            <a:off x="4572000" y="6099175"/>
            <a:ext cx="6667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388" name="Line 50"/>
          <p:cNvSpPr>
            <a:spLocks noChangeShapeType="1"/>
          </p:cNvSpPr>
          <p:nvPr/>
        </p:nvSpPr>
        <p:spPr bwMode="auto">
          <a:xfrm>
            <a:off x="4572000" y="6300788"/>
            <a:ext cx="666750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389" name="Line 51"/>
          <p:cNvSpPr>
            <a:spLocks noChangeShapeType="1"/>
          </p:cNvSpPr>
          <p:nvPr/>
        </p:nvSpPr>
        <p:spPr bwMode="auto">
          <a:xfrm>
            <a:off x="4572000" y="6500813"/>
            <a:ext cx="666750" cy="1587"/>
          </a:xfrm>
          <a:prstGeom prst="line">
            <a:avLst/>
          </a:prstGeom>
          <a:noFill/>
          <a:ln w="38100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390" name="Line 48"/>
          <p:cNvSpPr>
            <a:spLocks noChangeShapeType="1"/>
          </p:cNvSpPr>
          <p:nvPr/>
        </p:nvSpPr>
        <p:spPr bwMode="auto">
          <a:xfrm>
            <a:off x="4572000" y="5691188"/>
            <a:ext cx="666750" cy="1587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391" name="Line 51"/>
          <p:cNvSpPr>
            <a:spLocks noChangeShapeType="1"/>
          </p:cNvSpPr>
          <p:nvPr/>
        </p:nvSpPr>
        <p:spPr bwMode="auto">
          <a:xfrm>
            <a:off x="4572000" y="669766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>
            <a:extLst>
              <a:ext uri="{FF2B5EF4-FFF2-40B4-BE49-F238E27FC236}">
                <a16:creationId xmlns:a16="http://schemas.microsoft.com/office/drawing/2014/main" id="{1D8570AC-2EAA-41EB-A2F2-FFC15CDAE182}"/>
              </a:ext>
            </a:extLst>
          </p:cNvPr>
          <p:cNvSpPr/>
          <p:nvPr/>
        </p:nvSpPr>
        <p:spPr>
          <a:xfrm>
            <a:off x="0" y="1052513"/>
            <a:ext cx="1116013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59395" name="Text Box 45"/>
          <p:cNvSpPr txBox="1">
            <a:spLocks noChangeArrowheads="1"/>
          </p:cNvSpPr>
          <p:nvPr/>
        </p:nvSpPr>
        <p:spPr bwMode="auto">
          <a:xfrm>
            <a:off x="1116013" y="5942013"/>
            <a:ext cx="2952750" cy="9159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600" i="1">
                <a:latin typeface="Arial" panose="020B0604020202020204" pitchFamily="34" charset="0"/>
              </a:rPr>
              <a:t>Solar thermal heating system with PVT, gas boiler and battery storage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de-DE" sz="1600" i="1">
              <a:latin typeface="Arial" panose="020B0604020202020204" pitchFamily="34" charset="0"/>
            </a:endParaRPr>
          </a:p>
        </p:txBody>
      </p:sp>
      <p:sp>
        <p:nvSpPr>
          <p:cNvPr id="2" name="Rectangle 48">
            <a:extLst>
              <a:ext uri="{FF2B5EF4-FFF2-40B4-BE49-F238E27FC236}">
                <a16:creationId xmlns:a16="http://schemas.microsoft.com/office/drawing/2014/main" id="{D9793F5A-7C49-42CD-BB54-DAE9A4726BA2}"/>
              </a:ext>
            </a:extLst>
          </p:cNvPr>
          <p:cNvSpPr/>
          <p:nvPr/>
        </p:nvSpPr>
        <p:spPr>
          <a:xfrm>
            <a:off x="8027988" y="1052513"/>
            <a:ext cx="1116012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0725" name="Rectangle 34">
            <a:extLst>
              <a:ext uri="{FF2B5EF4-FFF2-40B4-BE49-F238E27FC236}">
                <a16:creationId xmlns:a16="http://schemas.microsoft.com/office/drawing/2014/main" id="{ABBA69D9-913F-4471-8F2D-49FDA0432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3213100"/>
            <a:ext cx="1008062" cy="576263"/>
          </a:xfrm>
          <a:prstGeom prst="rect">
            <a:avLst/>
          </a:prstGeom>
          <a:noFill/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AU" altLang="de-DE" sz="1800" dirty="0">
                <a:solidFill>
                  <a:schemeClr val="bg1">
                    <a:lumMod val="65000"/>
                  </a:schemeClr>
                </a:solidFill>
              </a:rPr>
              <a:t>Heat Pump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FC82D51-A375-45EC-BEB9-A51CABE1C732}"/>
              </a:ext>
            </a:extLst>
          </p:cNvPr>
          <p:cNvSpPr/>
          <p:nvPr/>
        </p:nvSpPr>
        <p:spPr>
          <a:xfrm>
            <a:off x="-1588" y="0"/>
            <a:ext cx="9144001" cy="1052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0727" name="Rectangle 14">
            <a:extLst>
              <a:ext uri="{FF2B5EF4-FFF2-40B4-BE49-F238E27FC236}">
                <a16:creationId xmlns:a16="http://schemas.microsoft.com/office/drawing/2014/main" id="{FD576187-4586-4056-AD7F-ED6280303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AU" altLang="de-DE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Air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C5C5D-A958-44BC-A87E-F12ED6EE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Water</a:t>
            </a:r>
          </a:p>
        </p:txBody>
      </p:sp>
      <p:sp>
        <p:nvSpPr>
          <p:cNvPr id="59401" name="Rectangle 26"/>
          <p:cNvSpPr>
            <a:spLocks noChangeArrowheads="1"/>
          </p:cNvSpPr>
          <p:nvPr/>
        </p:nvSpPr>
        <p:spPr bwMode="auto">
          <a:xfrm>
            <a:off x="2628900" y="260350"/>
            <a:ext cx="1008063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Ground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F14F67-0BB7-417E-8282-0A874F383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2276475"/>
            <a:ext cx="1008063" cy="576263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Storage (source)</a:t>
            </a:r>
          </a:p>
        </p:txBody>
      </p:sp>
      <p:sp>
        <p:nvSpPr>
          <p:cNvPr id="59403" name="Rectangle 32"/>
          <p:cNvSpPr>
            <a:spLocks noChangeArrowheads="1"/>
          </p:cNvSpPr>
          <p:nvPr/>
        </p:nvSpPr>
        <p:spPr bwMode="auto">
          <a:xfrm>
            <a:off x="6732588" y="5011738"/>
            <a:ext cx="1008062" cy="576262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AU" altLang="de-DE" sz="1800"/>
              <a:t>Storage (sink)</a:t>
            </a:r>
          </a:p>
        </p:txBody>
      </p:sp>
      <p:sp>
        <p:nvSpPr>
          <p:cNvPr id="59404" name="Rectangle 43"/>
          <p:cNvSpPr>
            <a:spLocks noChangeArrowheads="1"/>
          </p:cNvSpPr>
          <p:nvPr/>
        </p:nvSpPr>
        <p:spPr bwMode="auto">
          <a:xfrm>
            <a:off x="8101013" y="2492375"/>
            <a:ext cx="1008062" cy="576263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Space Heat</a:t>
            </a:r>
          </a:p>
        </p:txBody>
      </p:sp>
      <p:sp>
        <p:nvSpPr>
          <p:cNvPr id="59405" name="Rectangle 44"/>
          <p:cNvSpPr>
            <a:spLocks noChangeArrowheads="1"/>
          </p:cNvSpPr>
          <p:nvPr/>
        </p:nvSpPr>
        <p:spPr bwMode="auto">
          <a:xfrm>
            <a:off x="8101013" y="3211513"/>
            <a:ext cx="1008062" cy="576262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DHW</a:t>
            </a:r>
          </a:p>
        </p:txBody>
      </p:sp>
      <p:sp>
        <p:nvSpPr>
          <p:cNvPr id="59406" name="Rectangle 45"/>
          <p:cNvSpPr>
            <a:spLocks noChangeArrowheads="1"/>
          </p:cNvSpPr>
          <p:nvPr/>
        </p:nvSpPr>
        <p:spPr bwMode="auto">
          <a:xfrm>
            <a:off x="673258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Waste Heat</a:t>
            </a:r>
          </a:p>
        </p:txBody>
      </p:sp>
      <p:sp>
        <p:nvSpPr>
          <p:cNvPr id="59407" name="Rectangle 46"/>
          <p:cNvSpPr>
            <a:spLocks noChangeArrowheads="1"/>
          </p:cNvSpPr>
          <p:nvPr/>
        </p:nvSpPr>
        <p:spPr bwMode="auto">
          <a:xfrm>
            <a:off x="1260475" y="260350"/>
            <a:ext cx="1009650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Sun</a:t>
            </a:r>
          </a:p>
        </p:txBody>
      </p:sp>
      <p:sp>
        <p:nvSpPr>
          <p:cNvPr id="59408" name="Rectangle 47"/>
          <p:cNvSpPr>
            <a:spLocks noChangeArrowheads="1"/>
          </p:cNvSpPr>
          <p:nvPr/>
        </p:nvSpPr>
        <p:spPr bwMode="auto">
          <a:xfrm>
            <a:off x="5364163" y="4148138"/>
            <a:ext cx="1008062" cy="576262"/>
          </a:xfrm>
          <a:prstGeom prst="rect">
            <a:avLst/>
          </a:prstGeom>
          <a:solidFill>
            <a:srgbClr val="FF9900"/>
          </a:solidFill>
          <a:ln w="25400" algn="ctr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Gas boiler</a:t>
            </a:r>
          </a:p>
        </p:txBody>
      </p:sp>
      <p:cxnSp>
        <p:nvCxnSpPr>
          <p:cNvPr id="59409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599782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3">
            <a:extLst>
              <a:ext uri="{FF2B5EF4-FFF2-40B4-BE49-F238E27FC236}">
                <a16:creationId xmlns:a16="http://schemas.microsoft.com/office/drawing/2014/main" id="{C31F0F46-F9BC-4105-A0EB-0B76B357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932238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Cold</a:t>
            </a:r>
          </a:p>
        </p:txBody>
      </p:sp>
      <p:cxnSp>
        <p:nvCxnSpPr>
          <p:cNvPr id="59411" name="Straight Connector 55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9412" name="Rectangle 14"/>
          <p:cNvSpPr>
            <a:spLocks noChangeArrowheads="1"/>
          </p:cNvSpPr>
          <p:nvPr/>
        </p:nvSpPr>
        <p:spPr bwMode="auto">
          <a:xfrm>
            <a:off x="34925" y="4148138"/>
            <a:ext cx="1008063" cy="576262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Gas</a:t>
            </a:r>
          </a:p>
        </p:txBody>
      </p:sp>
      <p:cxnSp>
        <p:nvCxnSpPr>
          <p:cNvPr id="59413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-2312193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414" name="Rectangle 34"/>
          <p:cNvSpPr>
            <a:spLocks noChangeArrowheads="1"/>
          </p:cNvSpPr>
          <p:nvPr/>
        </p:nvSpPr>
        <p:spPr bwMode="auto">
          <a:xfrm>
            <a:off x="6732588" y="5013325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59415" name="Rectangle 34"/>
          <p:cNvSpPr>
            <a:spLocks noChangeArrowheads="1"/>
          </p:cNvSpPr>
          <p:nvPr/>
        </p:nvSpPr>
        <p:spPr bwMode="auto">
          <a:xfrm>
            <a:off x="6732588" y="5302250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59416" name="Rectangle 28"/>
          <p:cNvSpPr>
            <a:spLocks noChangeArrowheads="1"/>
          </p:cNvSpPr>
          <p:nvPr/>
        </p:nvSpPr>
        <p:spPr bwMode="auto">
          <a:xfrm>
            <a:off x="5364163" y="1341438"/>
            <a:ext cx="1008062" cy="576262"/>
          </a:xfrm>
          <a:prstGeom prst="rect">
            <a:avLst/>
          </a:prstGeom>
          <a:solidFill>
            <a:srgbClr val="00B0F0"/>
          </a:solidFill>
          <a:ln w="25400" algn="ctr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Battery Storage</a:t>
            </a:r>
          </a:p>
        </p:txBody>
      </p:sp>
      <p:sp>
        <p:nvSpPr>
          <p:cNvPr id="59417" name="Rectangle 14"/>
          <p:cNvSpPr>
            <a:spLocks noChangeArrowheads="1"/>
          </p:cNvSpPr>
          <p:nvPr/>
        </p:nvSpPr>
        <p:spPr bwMode="auto">
          <a:xfrm>
            <a:off x="8081963" y="1771650"/>
            <a:ext cx="1008062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AU" altLang="de-DE" sz="1800"/>
              <a:t>Electrical Load</a:t>
            </a:r>
          </a:p>
        </p:txBody>
      </p:sp>
      <p:sp>
        <p:nvSpPr>
          <p:cNvPr id="59418" name="Rectangle 14"/>
          <p:cNvSpPr>
            <a:spLocks noChangeArrowheads="1"/>
          </p:cNvSpPr>
          <p:nvPr/>
        </p:nvSpPr>
        <p:spPr bwMode="auto">
          <a:xfrm>
            <a:off x="34925" y="3213100"/>
            <a:ext cx="1008063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Electricity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(Grid)</a:t>
            </a:r>
          </a:p>
        </p:txBody>
      </p:sp>
      <p:cxnSp>
        <p:nvCxnSpPr>
          <p:cNvPr id="59419" name="AutoShape 21"/>
          <p:cNvCxnSpPr>
            <a:cxnSpLocks noChangeShapeType="1"/>
          </p:cNvCxnSpPr>
          <p:nvPr/>
        </p:nvCxnSpPr>
        <p:spPr bwMode="auto">
          <a:xfrm rot="16200000" flipH="1">
            <a:off x="2483644" y="1197769"/>
            <a:ext cx="3529013" cy="4968875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20" name="AutoShape 23"/>
          <p:cNvCxnSpPr>
            <a:cxnSpLocks noChangeShapeType="1"/>
            <a:stCxn id="59408" idx="2"/>
          </p:cNvCxnSpPr>
          <p:nvPr/>
        </p:nvCxnSpPr>
        <p:spPr bwMode="auto">
          <a:xfrm rot="16200000" flipH="1">
            <a:off x="6084094" y="4509294"/>
            <a:ext cx="433388" cy="863600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421" name="Line 48"/>
          <p:cNvSpPr>
            <a:spLocks noChangeShapeType="1"/>
          </p:cNvSpPr>
          <p:nvPr/>
        </p:nvSpPr>
        <p:spPr bwMode="auto">
          <a:xfrm>
            <a:off x="2268538" y="1628775"/>
            <a:ext cx="3095625" cy="0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32D6C750-928A-4534-BF0A-E6EB37547D7E}"/>
              </a:ext>
            </a:extLst>
          </p:cNvPr>
          <p:cNvCxnSpPr>
            <a:cxnSpLocks/>
          </p:cNvCxnSpPr>
          <p:nvPr/>
        </p:nvCxnSpPr>
        <p:spPr>
          <a:xfrm>
            <a:off x="6372225" y="1630363"/>
            <a:ext cx="1709738" cy="430212"/>
          </a:xfrm>
          <a:prstGeom prst="bentConnector3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23" name="AutoShape 23"/>
          <p:cNvCxnSpPr>
            <a:cxnSpLocks noChangeShapeType="1"/>
          </p:cNvCxnSpPr>
          <p:nvPr/>
        </p:nvCxnSpPr>
        <p:spPr bwMode="auto">
          <a:xfrm rot="5400000">
            <a:off x="574676" y="2374900"/>
            <a:ext cx="1389062" cy="433387"/>
          </a:xfrm>
          <a:prstGeom prst="bentConnector3">
            <a:avLst>
              <a:gd name="adj1" fmla="val 100144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24" name="AutoShape 26"/>
          <p:cNvCxnSpPr>
            <a:cxnSpLocks noChangeShapeType="1"/>
          </p:cNvCxnSpPr>
          <p:nvPr/>
        </p:nvCxnSpPr>
        <p:spPr bwMode="auto">
          <a:xfrm flipV="1">
            <a:off x="7740650" y="3502025"/>
            <a:ext cx="360363" cy="1800225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25" name="AutoShape 26"/>
          <p:cNvCxnSpPr>
            <a:cxnSpLocks noChangeShapeType="1"/>
          </p:cNvCxnSpPr>
          <p:nvPr/>
        </p:nvCxnSpPr>
        <p:spPr bwMode="auto">
          <a:xfrm flipV="1">
            <a:off x="7732713" y="2925763"/>
            <a:ext cx="360362" cy="2376487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426" name="Rectangle 27"/>
          <p:cNvSpPr>
            <a:spLocks noChangeArrowheads="1"/>
          </p:cNvSpPr>
          <p:nvPr/>
        </p:nvSpPr>
        <p:spPr bwMode="auto">
          <a:xfrm>
            <a:off x="1258888" y="1341438"/>
            <a:ext cx="1009650" cy="576262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PVT</a:t>
            </a:r>
          </a:p>
        </p:txBody>
      </p:sp>
      <p:cxnSp>
        <p:nvCxnSpPr>
          <p:cNvPr id="59427" name="AutoShape 24"/>
          <p:cNvCxnSpPr>
            <a:cxnSpLocks noChangeShapeType="1"/>
          </p:cNvCxnSpPr>
          <p:nvPr/>
        </p:nvCxnSpPr>
        <p:spPr bwMode="auto">
          <a:xfrm flipH="1">
            <a:off x="1763713" y="836613"/>
            <a:ext cx="15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28" name="AutoShape 25"/>
          <p:cNvCxnSpPr>
            <a:cxnSpLocks noChangeShapeType="1"/>
            <a:endCxn id="59408" idx="1"/>
          </p:cNvCxnSpPr>
          <p:nvPr/>
        </p:nvCxnSpPr>
        <p:spPr bwMode="auto">
          <a:xfrm flipV="1">
            <a:off x="1068388" y="4437063"/>
            <a:ext cx="4295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9429" name="Text Box 46"/>
          <p:cNvSpPr txBox="1">
            <a:spLocks noChangeArrowheads="1"/>
          </p:cNvSpPr>
          <p:nvPr/>
        </p:nvSpPr>
        <p:spPr bwMode="auto">
          <a:xfrm>
            <a:off x="5292725" y="5557838"/>
            <a:ext cx="1368425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Electrical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Driving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Water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Brine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Refrigerant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Air</a:t>
            </a:r>
          </a:p>
        </p:txBody>
      </p:sp>
      <p:sp>
        <p:nvSpPr>
          <p:cNvPr id="59430" name="Line 48"/>
          <p:cNvSpPr>
            <a:spLocks noChangeShapeType="1"/>
          </p:cNvSpPr>
          <p:nvPr/>
        </p:nvSpPr>
        <p:spPr bwMode="auto">
          <a:xfrm>
            <a:off x="4572000" y="5895975"/>
            <a:ext cx="666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9431" name="Line 49"/>
          <p:cNvSpPr>
            <a:spLocks noChangeShapeType="1"/>
          </p:cNvSpPr>
          <p:nvPr/>
        </p:nvSpPr>
        <p:spPr bwMode="auto">
          <a:xfrm>
            <a:off x="4572000" y="6099175"/>
            <a:ext cx="6667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9432" name="Line 50"/>
          <p:cNvSpPr>
            <a:spLocks noChangeShapeType="1"/>
          </p:cNvSpPr>
          <p:nvPr/>
        </p:nvSpPr>
        <p:spPr bwMode="auto">
          <a:xfrm>
            <a:off x="4572000" y="6300788"/>
            <a:ext cx="666750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9433" name="Line 51"/>
          <p:cNvSpPr>
            <a:spLocks noChangeShapeType="1"/>
          </p:cNvSpPr>
          <p:nvPr/>
        </p:nvSpPr>
        <p:spPr bwMode="auto">
          <a:xfrm>
            <a:off x="4572000" y="6500813"/>
            <a:ext cx="666750" cy="1587"/>
          </a:xfrm>
          <a:prstGeom prst="line">
            <a:avLst/>
          </a:prstGeom>
          <a:noFill/>
          <a:ln w="38100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9434" name="Line 48"/>
          <p:cNvSpPr>
            <a:spLocks noChangeShapeType="1"/>
          </p:cNvSpPr>
          <p:nvPr/>
        </p:nvSpPr>
        <p:spPr bwMode="auto">
          <a:xfrm>
            <a:off x="4572000" y="5691188"/>
            <a:ext cx="666750" cy="1587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9435" name="Line 51"/>
          <p:cNvSpPr>
            <a:spLocks noChangeShapeType="1"/>
          </p:cNvSpPr>
          <p:nvPr/>
        </p:nvSpPr>
        <p:spPr bwMode="auto">
          <a:xfrm>
            <a:off x="4572000" y="669766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>
            <a:extLst>
              <a:ext uri="{FF2B5EF4-FFF2-40B4-BE49-F238E27FC236}">
                <a16:creationId xmlns:a16="http://schemas.microsoft.com/office/drawing/2014/main" id="{1D8570AC-2EAA-41EB-A2F2-FFC15CDAE182}"/>
              </a:ext>
            </a:extLst>
          </p:cNvPr>
          <p:cNvSpPr/>
          <p:nvPr/>
        </p:nvSpPr>
        <p:spPr>
          <a:xfrm>
            <a:off x="0" y="1052513"/>
            <a:ext cx="1116013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61443" name="Text Box 45"/>
          <p:cNvSpPr txBox="1">
            <a:spLocks noChangeArrowheads="1"/>
          </p:cNvSpPr>
          <p:nvPr/>
        </p:nvSpPr>
        <p:spPr bwMode="auto">
          <a:xfrm>
            <a:off x="1116013" y="5942013"/>
            <a:ext cx="2952750" cy="9159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600" i="1">
                <a:latin typeface="Arial" panose="020B0604020202020204" pitchFamily="34" charset="0"/>
              </a:rPr>
              <a:t>Air conditioning system with PVT, electrical heating rod for DHW and battery storage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de-DE" sz="1600" i="1">
              <a:latin typeface="Arial" panose="020B0604020202020204" pitchFamily="34" charset="0"/>
            </a:endParaRPr>
          </a:p>
        </p:txBody>
      </p:sp>
      <p:sp>
        <p:nvSpPr>
          <p:cNvPr id="2" name="Rectangle 48">
            <a:extLst>
              <a:ext uri="{FF2B5EF4-FFF2-40B4-BE49-F238E27FC236}">
                <a16:creationId xmlns:a16="http://schemas.microsoft.com/office/drawing/2014/main" id="{D9793F5A-7C49-42CD-BB54-DAE9A4726BA2}"/>
              </a:ext>
            </a:extLst>
          </p:cNvPr>
          <p:cNvSpPr/>
          <p:nvPr/>
        </p:nvSpPr>
        <p:spPr>
          <a:xfrm>
            <a:off x="8027988" y="1052513"/>
            <a:ext cx="1116012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61445" name="Rectangle 34"/>
          <p:cNvSpPr>
            <a:spLocks noChangeArrowheads="1"/>
          </p:cNvSpPr>
          <p:nvPr/>
        </p:nvSpPr>
        <p:spPr bwMode="auto">
          <a:xfrm>
            <a:off x="3995738" y="3213100"/>
            <a:ext cx="1008062" cy="576263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Air Cond.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FC82D51-A375-45EC-BEB9-A51CABE1C732}"/>
              </a:ext>
            </a:extLst>
          </p:cNvPr>
          <p:cNvSpPr/>
          <p:nvPr/>
        </p:nvSpPr>
        <p:spPr>
          <a:xfrm>
            <a:off x="-1588" y="0"/>
            <a:ext cx="9144001" cy="1052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61447" name="Rectangle 14"/>
          <p:cNvSpPr>
            <a:spLocks noChangeArrowheads="1"/>
          </p:cNvSpPr>
          <p:nvPr/>
        </p:nvSpPr>
        <p:spPr bwMode="auto">
          <a:xfrm>
            <a:off x="3995738" y="260350"/>
            <a:ext cx="1008062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Air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C5C5D-A958-44BC-A87E-F12ED6EE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Water</a:t>
            </a:r>
          </a:p>
        </p:txBody>
      </p:sp>
      <p:sp>
        <p:nvSpPr>
          <p:cNvPr id="61449" name="Rectangle 26"/>
          <p:cNvSpPr>
            <a:spLocks noChangeArrowheads="1"/>
          </p:cNvSpPr>
          <p:nvPr/>
        </p:nvSpPr>
        <p:spPr bwMode="auto">
          <a:xfrm>
            <a:off x="2628900" y="260350"/>
            <a:ext cx="1008063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Ground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F14F67-0BB7-417E-8282-0A874F383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2276475"/>
            <a:ext cx="1008063" cy="576263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Storage (source)</a:t>
            </a:r>
          </a:p>
        </p:txBody>
      </p:sp>
      <p:sp>
        <p:nvSpPr>
          <p:cNvPr id="61451" name="Rectangle 32"/>
          <p:cNvSpPr>
            <a:spLocks noChangeArrowheads="1"/>
          </p:cNvSpPr>
          <p:nvPr/>
        </p:nvSpPr>
        <p:spPr bwMode="auto">
          <a:xfrm>
            <a:off x="6732588" y="5011738"/>
            <a:ext cx="1008062" cy="576262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AU" altLang="de-DE" sz="1800"/>
              <a:t>Storage (sink)</a:t>
            </a:r>
          </a:p>
        </p:txBody>
      </p:sp>
      <p:sp>
        <p:nvSpPr>
          <p:cNvPr id="61452" name="Rectangle 43"/>
          <p:cNvSpPr>
            <a:spLocks noChangeArrowheads="1"/>
          </p:cNvSpPr>
          <p:nvPr/>
        </p:nvSpPr>
        <p:spPr bwMode="auto">
          <a:xfrm>
            <a:off x="8101013" y="2492375"/>
            <a:ext cx="1008062" cy="576263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Space Heat</a:t>
            </a:r>
          </a:p>
        </p:txBody>
      </p:sp>
      <p:sp>
        <p:nvSpPr>
          <p:cNvPr id="61453" name="Rectangle 44"/>
          <p:cNvSpPr>
            <a:spLocks noChangeArrowheads="1"/>
          </p:cNvSpPr>
          <p:nvPr/>
        </p:nvSpPr>
        <p:spPr bwMode="auto">
          <a:xfrm>
            <a:off x="8101013" y="3211513"/>
            <a:ext cx="1008062" cy="576262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DHW</a:t>
            </a:r>
          </a:p>
        </p:txBody>
      </p:sp>
      <p:sp>
        <p:nvSpPr>
          <p:cNvPr id="61454" name="Rectangle 45"/>
          <p:cNvSpPr>
            <a:spLocks noChangeArrowheads="1"/>
          </p:cNvSpPr>
          <p:nvPr/>
        </p:nvSpPr>
        <p:spPr bwMode="auto">
          <a:xfrm>
            <a:off x="673258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Waste Heat</a:t>
            </a:r>
          </a:p>
        </p:txBody>
      </p:sp>
      <p:sp>
        <p:nvSpPr>
          <p:cNvPr id="61455" name="Rectangle 46"/>
          <p:cNvSpPr>
            <a:spLocks noChangeArrowheads="1"/>
          </p:cNvSpPr>
          <p:nvPr/>
        </p:nvSpPr>
        <p:spPr bwMode="auto">
          <a:xfrm>
            <a:off x="1260475" y="260350"/>
            <a:ext cx="1009650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Sun</a:t>
            </a:r>
          </a:p>
        </p:txBody>
      </p:sp>
      <p:sp>
        <p:nvSpPr>
          <p:cNvPr id="61456" name="Rectangle 47"/>
          <p:cNvSpPr>
            <a:spLocks noChangeArrowheads="1"/>
          </p:cNvSpPr>
          <p:nvPr/>
        </p:nvSpPr>
        <p:spPr bwMode="auto">
          <a:xfrm>
            <a:off x="5364163" y="4148138"/>
            <a:ext cx="1008062" cy="576262"/>
          </a:xfrm>
          <a:prstGeom prst="rect">
            <a:avLst/>
          </a:prstGeom>
          <a:solidFill>
            <a:srgbClr val="FF9900"/>
          </a:solidFill>
          <a:ln w="25400" algn="ctr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Heating rod</a:t>
            </a:r>
          </a:p>
        </p:txBody>
      </p:sp>
      <p:cxnSp>
        <p:nvCxnSpPr>
          <p:cNvPr id="61457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599782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3">
            <a:extLst>
              <a:ext uri="{FF2B5EF4-FFF2-40B4-BE49-F238E27FC236}">
                <a16:creationId xmlns:a16="http://schemas.microsoft.com/office/drawing/2014/main" id="{C31F0F46-F9BC-4105-A0EB-0B76B357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932238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Cold</a:t>
            </a:r>
          </a:p>
        </p:txBody>
      </p:sp>
      <p:cxnSp>
        <p:nvCxnSpPr>
          <p:cNvPr id="61459" name="Straight Connector 55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460" name="Rectangle 14"/>
          <p:cNvSpPr>
            <a:spLocks noChangeArrowheads="1"/>
          </p:cNvSpPr>
          <p:nvPr/>
        </p:nvSpPr>
        <p:spPr bwMode="auto">
          <a:xfrm>
            <a:off x="34925" y="4148138"/>
            <a:ext cx="1008063" cy="576262"/>
          </a:xfrm>
          <a:prstGeom prst="rect">
            <a:avLst/>
          </a:prstGeom>
          <a:solidFill>
            <a:srgbClr val="D9D9D9"/>
          </a:solidFill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Energy Carrier</a:t>
            </a:r>
          </a:p>
        </p:txBody>
      </p:sp>
      <p:cxnSp>
        <p:nvCxnSpPr>
          <p:cNvPr id="61461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-2312193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62" name="Rectangle 34"/>
          <p:cNvSpPr>
            <a:spLocks noChangeArrowheads="1"/>
          </p:cNvSpPr>
          <p:nvPr/>
        </p:nvSpPr>
        <p:spPr bwMode="auto">
          <a:xfrm>
            <a:off x="6732588" y="5013325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61463" name="Rectangle 34"/>
          <p:cNvSpPr>
            <a:spLocks noChangeArrowheads="1"/>
          </p:cNvSpPr>
          <p:nvPr/>
        </p:nvSpPr>
        <p:spPr bwMode="auto">
          <a:xfrm>
            <a:off x="6732588" y="5302250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61464" name="Rectangle 28"/>
          <p:cNvSpPr>
            <a:spLocks noChangeArrowheads="1"/>
          </p:cNvSpPr>
          <p:nvPr/>
        </p:nvSpPr>
        <p:spPr bwMode="auto">
          <a:xfrm>
            <a:off x="5364163" y="1341438"/>
            <a:ext cx="1008062" cy="576262"/>
          </a:xfrm>
          <a:prstGeom prst="rect">
            <a:avLst/>
          </a:prstGeom>
          <a:solidFill>
            <a:srgbClr val="00B0F0"/>
          </a:solidFill>
          <a:ln w="25400" algn="ctr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Battery Storage</a:t>
            </a:r>
          </a:p>
        </p:txBody>
      </p:sp>
      <p:sp>
        <p:nvSpPr>
          <p:cNvPr id="61465" name="Rectangle 14"/>
          <p:cNvSpPr>
            <a:spLocks noChangeArrowheads="1"/>
          </p:cNvSpPr>
          <p:nvPr/>
        </p:nvSpPr>
        <p:spPr bwMode="auto">
          <a:xfrm>
            <a:off x="8081963" y="1771650"/>
            <a:ext cx="1008062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AU" altLang="de-DE" sz="1800"/>
              <a:t>Electrical Load</a:t>
            </a:r>
          </a:p>
        </p:txBody>
      </p:sp>
      <p:sp>
        <p:nvSpPr>
          <p:cNvPr id="61466" name="Rectangle 14"/>
          <p:cNvSpPr>
            <a:spLocks noChangeArrowheads="1"/>
          </p:cNvSpPr>
          <p:nvPr/>
        </p:nvSpPr>
        <p:spPr bwMode="auto">
          <a:xfrm>
            <a:off x="34925" y="3213100"/>
            <a:ext cx="1008063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Electricity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(Grid)</a:t>
            </a:r>
          </a:p>
        </p:txBody>
      </p:sp>
      <p:cxnSp>
        <p:nvCxnSpPr>
          <p:cNvPr id="61467" name="AutoShape 21"/>
          <p:cNvCxnSpPr>
            <a:cxnSpLocks noChangeShapeType="1"/>
          </p:cNvCxnSpPr>
          <p:nvPr/>
        </p:nvCxnSpPr>
        <p:spPr bwMode="auto">
          <a:xfrm>
            <a:off x="2268538" y="1882775"/>
            <a:ext cx="5832475" cy="754063"/>
          </a:xfrm>
          <a:prstGeom prst="bentConnector3">
            <a:avLst>
              <a:gd name="adj1" fmla="val 30727"/>
            </a:avLst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8" name="AutoShape 25"/>
          <p:cNvCxnSpPr>
            <a:cxnSpLocks noChangeShapeType="1"/>
          </p:cNvCxnSpPr>
          <p:nvPr/>
        </p:nvCxnSpPr>
        <p:spPr bwMode="auto">
          <a:xfrm rot="5400000">
            <a:off x="3455194" y="2024857"/>
            <a:ext cx="23764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69" name="AutoShape 24"/>
          <p:cNvCxnSpPr>
            <a:cxnSpLocks noChangeShapeType="1"/>
          </p:cNvCxnSpPr>
          <p:nvPr/>
        </p:nvCxnSpPr>
        <p:spPr bwMode="auto">
          <a:xfrm>
            <a:off x="1042988" y="3502025"/>
            <a:ext cx="2952750" cy="0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70" name="Line 48"/>
          <p:cNvSpPr>
            <a:spLocks noChangeShapeType="1"/>
          </p:cNvSpPr>
          <p:nvPr/>
        </p:nvSpPr>
        <p:spPr bwMode="auto">
          <a:xfrm>
            <a:off x="2268538" y="1628775"/>
            <a:ext cx="3095625" cy="0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32D6C750-928A-4534-BF0A-E6EB37547D7E}"/>
              </a:ext>
            </a:extLst>
          </p:cNvPr>
          <p:cNvCxnSpPr>
            <a:cxnSpLocks/>
          </p:cNvCxnSpPr>
          <p:nvPr/>
        </p:nvCxnSpPr>
        <p:spPr>
          <a:xfrm>
            <a:off x="6372225" y="1630363"/>
            <a:ext cx="1709738" cy="430212"/>
          </a:xfrm>
          <a:prstGeom prst="bentConnector3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Verbinder: gewinkelt 49">
            <a:extLst>
              <a:ext uri="{FF2B5EF4-FFF2-40B4-BE49-F238E27FC236}">
                <a16:creationId xmlns:a16="http://schemas.microsoft.com/office/drawing/2014/main" id="{0A018BE5-538D-425D-9147-EB87B0315996}"/>
              </a:ext>
            </a:extLst>
          </p:cNvPr>
          <p:cNvCxnSpPr>
            <a:cxnSpLocks/>
          </p:cNvCxnSpPr>
          <p:nvPr/>
        </p:nvCxnSpPr>
        <p:spPr>
          <a:xfrm rot="5400000">
            <a:off x="4679950" y="2025650"/>
            <a:ext cx="1296988" cy="1081088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73" name="AutoShape 23"/>
          <p:cNvCxnSpPr>
            <a:cxnSpLocks noChangeShapeType="1"/>
          </p:cNvCxnSpPr>
          <p:nvPr/>
        </p:nvCxnSpPr>
        <p:spPr bwMode="auto">
          <a:xfrm rot="5400000">
            <a:off x="574676" y="2374900"/>
            <a:ext cx="1389062" cy="433387"/>
          </a:xfrm>
          <a:prstGeom prst="bentConnector3">
            <a:avLst>
              <a:gd name="adj1" fmla="val 100144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4" name="AutoShape 26"/>
          <p:cNvCxnSpPr>
            <a:cxnSpLocks noChangeShapeType="1"/>
          </p:cNvCxnSpPr>
          <p:nvPr/>
        </p:nvCxnSpPr>
        <p:spPr bwMode="auto">
          <a:xfrm flipV="1">
            <a:off x="7740650" y="3502025"/>
            <a:ext cx="360363" cy="1800225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75" name="Rectangle 27"/>
          <p:cNvSpPr>
            <a:spLocks noChangeArrowheads="1"/>
          </p:cNvSpPr>
          <p:nvPr/>
        </p:nvSpPr>
        <p:spPr bwMode="auto">
          <a:xfrm>
            <a:off x="1258888" y="1341438"/>
            <a:ext cx="1009650" cy="576262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PVT</a:t>
            </a:r>
          </a:p>
        </p:txBody>
      </p:sp>
      <p:cxnSp>
        <p:nvCxnSpPr>
          <p:cNvPr id="61476" name="AutoShape 24"/>
          <p:cNvCxnSpPr>
            <a:cxnSpLocks noChangeShapeType="1"/>
          </p:cNvCxnSpPr>
          <p:nvPr/>
        </p:nvCxnSpPr>
        <p:spPr bwMode="auto">
          <a:xfrm flipH="1">
            <a:off x="1763713" y="836613"/>
            <a:ext cx="15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7" name="AutoShape 21"/>
          <p:cNvCxnSpPr>
            <a:cxnSpLocks noChangeShapeType="1"/>
          </p:cNvCxnSpPr>
          <p:nvPr/>
        </p:nvCxnSpPr>
        <p:spPr bwMode="auto">
          <a:xfrm>
            <a:off x="1042988" y="3502025"/>
            <a:ext cx="4321175" cy="935038"/>
          </a:xfrm>
          <a:prstGeom prst="bentConnector3">
            <a:avLst>
              <a:gd name="adj1" fmla="val 49963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78" name="AutoShape 23"/>
          <p:cNvCxnSpPr>
            <a:cxnSpLocks noChangeShapeType="1"/>
          </p:cNvCxnSpPr>
          <p:nvPr/>
        </p:nvCxnSpPr>
        <p:spPr bwMode="auto">
          <a:xfrm rot="16200000" flipH="1">
            <a:off x="6084094" y="4509294"/>
            <a:ext cx="433388" cy="863600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Verbinder: gewinkelt 51">
            <a:extLst>
              <a:ext uri="{FF2B5EF4-FFF2-40B4-BE49-F238E27FC236}">
                <a16:creationId xmlns:a16="http://schemas.microsoft.com/office/drawing/2014/main" id="{D6A5177D-98D4-4C6A-B215-9C1829C623E3}"/>
              </a:ext>
            </a:extLst>
          </p:cNvPr>
          <p:cNvCxnSpPr>
            <a:cxnSpLocks/>
          </p:cNvCxnSpPr>
          <p:nvPr/>
        </p:nvCxnSpPr>
        <p:spPr>
          <a:xfrm rot="5400000">
            <a:off x="5077619" y="3356769"/>
            <a:ext cx="1582738" cy="0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80" name="Text Box 46"/>
          <p:cNvSpPr txBox="1">
            <a:spLocks noChangeArrowheads="1"/>
          </p:cNvSpPr>
          <p:nvPr/>
        </p:nvSpPr>
        <p:spPr bwMode="auto">
          <a:xfrm>
            <a:off x="5292725" y="5557838"/>
            <a:ext cx="1368425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Electrical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Driving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Water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Brine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Refrigerant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Air</a:t>
            </a:r>
          </a:p>
        </p:txBody>
      </p:sp>
      <p:sp>
        <p:nvSpPr>
          <p:cNvPr id="61481" name="Line 48"/>
          <p:cNvSpPr>
            <a:spLocks noChangeShapeType="1"/>
          </p:cNvSpPr>
          <p:nvPr/>
        </p:nvSpPr>
        <p:spPr bwMode="auto">
          <a:xfrm>
            <a:off x="4572000" y="5895975"/>
            <a:ext cx="666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482" name="Line 49"/>
          <p:cNvSpPr>
            <a:spLocks noChangeShapeType="1"/>
          </p:cNvSpPr>
          <p:nvPr/>
        </p:nvSpPr>
        <p:spPr bwMode="auto">
          <a:xfrm>
            <a:off x="4572000" y="6099175"/>
            <a:ext cx="6667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483" name="Line 50"/>
          <p:cNvSpPr>
            <a:spLocks noChangeShapeType="1"/>
          </p:cNvSpPr>
          <p:nvPr/>
        </p:nvSpPr>
        <p:spPr bwMode="auto">
          <a:xfrm>
            <a:off x="4572000" y="6300788"/>
            <a:ext cx="666750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484" name="Line 51"/>
          <p:cNvSpPr>
            <a:spLocks noChangeShapeType="1"/>
          </p:cNvSpPr>
          <p:nvPr/>
        </p:nvSpPr>
        <p:spPr bwMode="auto">
          <a:xfrm>
            <a:off x="4572000" y="6500813"/>
            <a:ext cx="666750" cy="1587"/>
          </a:xfrm>
          <a:prstGeom prst="line">
            <a:avLst/>
          </a:prstGeom>
          <a:noFill/>
          <a:ln w="38100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485" name="Line 48"/>
          <p:cNvSpPr>
            <a:spLocks noChangeShapeType="1"/>
          </p:cNvSpPr>
          <p:nvPr/>
        </p:nvSpPr>
        <p:spPr bwMode="auto">
          <a:xfrm>
            <a:off x="4572000" y="5691188"/>
            <a:ext cx="666750" cy="1587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486" name="Line 51"/>
          <p:cNvSpPr>
            <a:spLocks noChangeShapeType="1"/>
          </p:cNvSpPr>
          <p:nvPr/>
        </p:nvSpPr>
        <p:spPr bwMode="auto">
          <a:xfrm>
            <a:off x="4572000" y="669766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61487" name="AutoShape 24"/>
          <p:cNvCxnSpPr>
            <a:cxnSpLocks noChangeShapeType="1"/>
          </p:cNvCxnSpPr>
          <p:nvPr/>
        </p:nvCxnSpPr>
        <p:spPr bwMode="auto">
          <a:xfrm flipV="1">
            <a:off x="900113" y="1230313"/>
            <a:ext cx="0" cy="1982787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Verbinder: gewinkelt 48">
            <a:extLst>
              <a:ext uri="{FF2B5EF4-FFF2-40B4-BE49-F238E27FC236}">
                <a16:creationId xmlns:a16="http://schemas.microsoft.com/office/drawing/2014/main" id="{32D6C750-928A-4534-BF0A-E6EB37547D7E}"/>
              </a:ext>
            </a:extLst>
          </p:cNvPr>
          <p:cNvCxnSpPr>
            <a:cxnSpLocks/>
          </p:cNvCxnSpPr>
          <p:nvPr/>
        </p:nvCxnSpPr>
        <p:spPr>
          <a:xfrm>
            <a:off x="900113" y="1233488"/>
            <a:ext cx="7178675" cy="649287"/>
          </a:xfrm>
          <a:prstGeom prst="bentConnector3">
            <a:avLst>
              <a:gd name="adj1" fmla="val 93122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89" name="AutoShape 21"/>
          <p:cNvCxnSpPr>
            <a:cxnSpLocks noChangeShapeType="1"/>
          </p:cNvCxnSpPr>
          <p:nvPr/>
        </p:nvCxnSpPr>
        <p:spPr bwMode="auto">
          <a:xfrm rot="5400000">
            <a:off x="3060700" y="-98424"/>
            <a:ext cx="504825" cy="2374900"/>
          </a:xfrm>
          <a:prstGeom prst="bentConnector3">
            <a:avLst>
              <a:gd name="adj1" fmla="val 5880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90" name="AutoShape 21"/>
          <p:cNvCxnSpPr>
            <a:cxnSpLocks noChangeShapeType="1"/>
            <a:stCxn id="61445" idx="3"/>
          </p:cNvCxnSpPr>
          <p:nvPr/>
        </p:nvCxnSpPr>
        <p:spPr bwMode="auto">
          <a:xfrm flipV="1">
            <a:off x="5003800" y="2997200"/>
            <a:ext cx="3097213" cy="504825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45"/>
          <p:cNvSpPr txBox="1">
            <a:spLocks noChangeArrowheads="1"/>
          </p:cNvSpPr>
          <p:nvPr/>
        </p:nvSpPr>
        <p:spPr bwMode="auto">
          <a:xfrm>
            <a:off x="1116013" y="5942013"/>
            <a:ext cx="2952750" cy="9159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600" i="1">
                <a:latin typeface="Arial" panose="020B0604020202020204" pitchFamily="34" charset="0"/>
              </a:rPr>
              <a:t>Air conditioning system with PV and PVT and electrical heating rod for DHW</a:t>
            </a:r>
            <a:endParaRPr lang="en-AU" altLang="de-DE" sz="1600" i="1">
              <a:latin typeface="Arial" panose="020B0604020202020204" pitchFamily="34" charset="0"/>
            </a:endParaRPr>
          </a:p>
        </p:txBody>
      </p:sp>
      <p:sp>
        <p:nvSpPr>
          <p:cNvPr id="4" name="Rectangle 48">
            <a:extLst>
              <a:ext uri="{FF2B5EF4-FFF2-40B4-BE49-F238E27FC236}">
                <a16:creationId xmlns:a16="http://schemas.microsoft.com/office/drawing/2014/main" id="{1D8570AC-2EAA-41EB-A2F2-FFC15CDAE182}"/>
              </a:ext>
            </a:extLst>
          </p:cNvPr>
          <p:cNvSpPr/>
          <p:nvPr/>
        </p:nvSpPr>
        <p:spPr>
          <a:xfrm>
            <a:off x="0" y="1052513"/>
            <a:ext cx="1116013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2" name="Rectangle 48">
            <a:extLst>
              <a:ext uri="{FF2B5EF4-FFF2-40B4-BE49-F238E27FC236}">
                <a16:creationId xmlns:a16="http://schemas.microsoft.com/office/drawing/2014/main" id="{D9793F5A-7C49-42CD-BB54-DAE9A4726BA2}"/>
              </a:ext>
            </a:extLst>
          </p:cNvPr>
          <p:cNvSpPr/>
          <p:nvPr/>
        </p:nvSpPr>
        <p:spPr>
          <a:xfrm>
            <a:off x="8027988" y="1052513"/>
            <a:ext cx="1116012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63493" name="Rectangle 34"/>
          <p:cNvSpPr>
            <a:spLocks noChangeArrowheads="1"/>
          </p:cNvSpPr>
          <p:nvPr/>
        </p:nvSpPr>
        <p:spPr bwMode="auto">
          <a:xfrm>
            <a:off x="3995738" y="3213100"/>
            <a:ext cx="1008062" cy="576263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Air Cond.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FC82D51-A375-45EC-BEB9-A51CABE1C732}"/>
              </a:ext>
            </a:extLst>
          </p:cNvPr>
          <p:cNvSpPr/>
          <p:nvPr/>
        </p:nvSpPr>
        <p:spPr>
          <a:xfrm>
            <a:off x="-1588" y="0"/>
            <a:ext cx="9144001" cy="1052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63495" name="Rectangle 14"/>
          <p:cNvSpPr>
            <a:spLocks noChangeArrowheads="1"/>
          </p:cNvSpPr>
          <p:nvPr/>
        </p:nvSpPr>
        <p:spPr bwMode="auto">
          <a:xfrm>
            <a:off x="3995738" y="260350"/>
            <a:ext cx="1008062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Air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C5C5D-A958-44BC-A87E-F12ED6EE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Water</a:t>
            </a:r>
          </a:p>
        </p:txBody>
      </p:sp>
      <p:sp>
        <p:nvSpPr>
          <p:cNvPr id="63497" name="Rectangle 26"/>
          <p:cNvSpPr>
            <a:spLocks noChangeArrowheads="1"/>
          </p:cNvSpPr>
          <p:nvPr/>
        </p:nvSpPr>
        <p:spPr bwMode="auto">
          <a:xfrm>
            <a:off x="2628900" y="260350"/>
            <a:ext cx="1008063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Ground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F14F67-0BB7-417E-8282-0A874F383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2276475"/>
            <a:ext cx="1008063" cy="576263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Storage (source)</a:t>
            </a:r>
          </a:p>
        </p:txBody>
      </p:sp>
      <p:sp>
        <p:nvSpPr>
          <p:cNvPr id="63499" name="Rectangle 32"/>
          <p:cNvSpPr>
            <a:spLocks noChangeArrowheads="1"/>
          </p:cNvSpPr>
          <p:nvPr/>
        </p:nvSpPr>
        <p:spPr bwMode="auto">
          <a:xfrm>
            <a:off x="6732588" y="5011738"/>
            <a:ext cx="1008062" cy="576262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AU" altLang="de-DE" sz="1800"/>
              <a:t>Storage (sink)</a:t>
            </a:r>
          </a:p>
        </p:txBody>
      </p:sp>
      <p:sp>
        <p:nvSpPr>
          <p:cNvPr id="63500" name="Rectangle 43"/>
          <p:cNvSpPr>
            <a:spLocks noChangeArrowheads="1"/>
          </p:cNvSpPr>
          <p:nvPr/>
        </p:nvSpPr>
        <p:spPr bwMode="auto">
          <a:xfrm>
            <a:off x="8101013" y="2492375"/>
            <a:ext cx="1008062" cy="576263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Space Heat</a:t>
            </a:r>
          </a:p>
        </p:txBody>
      </p:sp>
      <p:sp>
        <p:nvSpPr>
          <p:cNvPr id="63501" name="Rectangle 44"/>
          <p:cNvSpPr>
            <a:spLocks noChangeArrowheads="1"/>
          </p:cNvSpPr>
          <p:nvPr/>
        </p:nvSpPr>
        <p:spPr bwMode="auto">
          <a:xfrm>
            <a:off x="8101013" y="3211513"/>
            <a:ext cx="1008062" cy="576262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DHW</a:t>
            </a:r>
          </a:p>
        </p:txBody>
      </p:sp>
      <p:sp>
        <p:nvSpPr>
          <p:cNvPr id="63502" name="Rectangle 45"/>
          <p:cNvSpPr>
            <a:spLocks noChangeArrowheads="1"/>
          </p:cNvSpPr>
          <p:nvPr/>
        </p:nvSpPr>
        <p:spPr bwMode="auto">
          <a:xfrm>
            <a:off x="673258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Waste Heat</a:t>
            </a:r>
          </a:p>
        </p:txBody>
      </p:sp>
      <p:sp>
        <p:nvSpPr>
          <p:cNvPr id="63503" name="Rectangle 46"/>
          <p:cNvSpPr>
            <a:spLocks noChangeArrowheads="1"/>
          </p:cNvSpPr>
          <p:nvPr/>
        </p:nvSpPr>
        <p:spPr bwMode="auto">
          <a:xfrm>
            <a:off x="1260475" y="260350"/>
            <a:ext cx="1009650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Sun</a:t>
            </a:r>
          </a:p>
        </p:txBody>
      </p:sp>
      <p:sp>
        <p:nvSpPr>
          <p:cNvPr id="63504" name="Rectangle 47"/>
          <p:cNvSpPr>
            <a:spLocks noChangeArrowheads="1"/>
          </p:cNvSpPr>
          <p:nvPr/>
        </p:nvSpPr>
        <p:spPr bwMode="auto">
          <a:xfrm>
            <a:off x="5364163" y="4148138"/>
            <a:ext cx="1008062" cy="576262"/>
          </a:xfrm>
          <a:prstGeom prst="rect">
            <a:avLst/>
          </a:prstGeom>
          <a:solidFill>
            <a:srgbClr val="FF9900"/>
          </a:solidFill>
          <a:ln w="25400" algn="ctr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Heating rod</a:t>
            </a:r>
          </a:p>
        </p:txBody>
      </p:sp>
      <p:cxnSp>
        <p:nvCxnSpPr>
          <p:cNvPr id="63505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599782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3">
            <a:extLst>
              <a:ext uri="{FF2B5EF4-FFF2-40B4-BE49-F238E27FC236}">
                <a16:creationId xmlns:a16="http://schemas.microsoft.com/office/drawing/2014/main" id="{C31F0F46-F9BC-4105-A0EB-0B76B357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932238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Cold</a:t>
            </a:r>
          </a:p>
        </p:txBody>
      </p:sp>
      <p:cxnSp>
        <p:nvCxnSpPr>
          <p:cNvPr id="63507" name="Straight Connector 55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3508" name="Rectangle 14"/>
          <p:cNvSpPr>
            <a:spLocks noChangeArrowheads="1"/>
          </p:cNvSpPr>
          <p:nvPr/>
        </p:nvSpPr>
        <p:spPr bwMode="auto">
          <a:xfrm>
            <a:off x="34925" y="4148138"/>
            <a:ext cx="1008063" cy="576262"/>
          </a:xfrm>
          <a:prstGeom prst="rect">
            <a:avLst/>
          </a:prstGeom>
          <a:solidFill>
            <a:srgbClr val="D9D9D9"/>
          </a:solidFill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Energy Carrier</a:t>
            </a:r>
          </a:p>
        </p:txBody>
      </p:sp>
      <p:cxnSp>
        <p:nvCxnSpPr>
          <p:cNvPr id="63509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-2312193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10" name="Rectangle 34"/>
          <p:cNvSpPr>
            <a:spLocks noChangeArrowheads="1"/>
          </p:cNvSpPr>
          <p:nvPr/>
        </p:nvSpPr>
        <p:spPr bwMode="auto">
          <a:xfrm>
            <a:off x="6732588" y="5013325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63511" name="Rectangle 34"/>
          <p:cNvSpPr>
            <a:spLocks noChangeArrowheads="1"/>
          </p:cNvSpPr>
          <p:nvPr/>
        </p:nvSpPr>
        <p:spPr bwMode="auto">
          <a:xfrm>
            <a:off x="6732588" y="5302250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40984" name="Rectangle 28"/>
          <p:cNvSpPr>
            <a:spLocks noChangeArrowheads="1"/>
          </p:cNvSpPr>
          <p:nvPr/>
        </p:nvSpPr>
        <p:spPr bwMode="auto">
          <a:xfrm>
            <a:off x="5364163" y="1341438"/>
            <a:ext cx="1008062" cy="576262"/>
          </a:xfrm>
          <a:prstGeom prst="rect">
            <a:avLst/>
          </a:prstGeom>
          <a:noFill/>
          <a:ln w="25400" algn="ctr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altLang="de-DE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Battery Storage</a:t>
            </a:r>
          </a:p>
        </p:txBody>
      </p:sp>
      <p:sp>
        <p:nvSpPr>
          <p:cNvPr id="63513" name="Rectangle 14"/>
          <p:cNvSpPr>
            <a:spLocks noChangeArrowheads="1"/>
          </p:cNvSpPr>
          <p:nvPr/>
        </p:nvSpPr>
        <p:spPr bwMode="auto">
          <a:xfrm>
            <a:off x="8081963" y="1771650"/>
            <a:ext cx="1008062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AU" altLang="de-DE" sz="1800"/>
              <a:t>Electrical Load</a:t>
            </a:r>
          </a:p>
        </p:txBody>
      </p:sp>
      <p:sp>
        <p:nvSpPr>
          <p:cNvPr id="63514" name="Rectangle 14"/>
          <p:cNvSpPr>
            <a:spLocks noChangeArrowheads="1"/>
          </p:cNvSpPr>
          <p:nvPr/>
        </p:nvSpPr>
        <p:spPr bwMode="auto">
          <a:xfrm>
            <a:off x="34925" y="3213100"/>
            <a:ext cx="1008063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Electricity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(Grid)</a:t>
            </a:r>
          </a:p>
        </p:txBody>
      </p:sp>
      <p:cxnSp>
        <p:nvCxnSpPr>
          <p:cNvPr id="63515" name="AutoShape 21"/>
          <p:cNvCxnSpPr>
            <a:cxnSpLocks noChangeShapeType="1"/>
          </p:cNvCxnSpPr>
          <p:nvPr/>
        </p:nvCxnSpPr>
        <p:spPr bwMode="auto">
          <a:xfrm>
            <a:off x="3644900" y="1882775"/>
            <a:ext cx="4456113" cy="754063"/>
          </a:xfrm>
          <a:prstGeom prst="bentConnector3">
            <a:avLst>
              <a:gd name="adj1" fmla="val 12806"/>
            </a:avLst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6" name="AutoShape 25"/>
          <p:cNvCxnSpPr>
            <a:cxnSpLocks noChangeShapeType="1"/>
          </p:cNvCxnSpPr>
          <p:nvPr/>
        </p:nvCxnSpPr>
        <p:spPr bwMode="auto">
          <a:xfrm rot="5400000">
            <a:off x="3455194" y="2024857"/>
            <a:ext cx="23764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3517" name="AutoShape 24"/>
          <p:cNvCxnSpPr>
            <a:cxnSpLocks noChangeShapeType="1"/>
          </p:cNvCxnSpPr>
          <p:nvPr/>
        </p:nvCxnSpPr>
        <p:spPr bwMode="auto">
          <a:xfrm>
            <a:off x="1042988" y="3502025"/>
            <a:ext cx="2952750" cy="0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8" name="AutoShape 23"/>
          <p:cNvCxnSpPr>
            <a:cxnSpLocks noChangeShapeType="1"/>
            <a:stCxn id="63520" idx="2"/>
          </p:cNvCxnSpPr>
          <p:nvPr/>
        </p:nvCxnSpPr>
        <p:spPr bwMode="auto">
          <a:xfrm rot="5400000">
            <a:off x="723900" y="2246313"/>
            <a:ext cx="1368425" cy="711200"/>
          </a:xfrm>
          <a:prstGeom prst="bentConnector3">
            <a:avLst>
              <a:gd name="adj1" fmla="val 99884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9" name="AutoShape 26"/>
          <p:cNvCxnSpPr>
            <a:cxnSpLocks noChangeShapeType="1"/>
          </p:cNvCxnSpPr>
          <p:nvPr/>
        </p:nvCxnSpPr>
        <p:spPr bwMode="auto">
          <a:xfrm flipV="1">
            <a:off x="7740650" y="3502025"/>
            <a:ext cx="360363" cy="1800225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20" name="Rectangle 27"/>
          <p:cNvSpPr>
            <a:spLocks noChangeArrowheads="1"/>
          </p:cNvSpPr>
          <p:nvPr/>
        </p:nvSpPr>
        <p:spPr bwMode="auto">
          <a:xfrm>
            <a:off x="1258888" y="1341438"/>
            <a:ext cx="1009650" cy="576262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PV</a:t>
            </a:r>
          </a:p>
        </p:txBody>
      </p:sp>
      <p:cxnSp>
        <p:nvCxnSpPr>
          <p:cNvPr id="63521" name="AutoShape 24"/>
          <p:cNvCxnSpPr>
            <a:cxnSpLocks noChangeShapeType="1"/>
          </p:cNvCxnSpPr>
          <p:nvPr/>
        </p:nvCxnSpPr>
        <p:spPr bwMode="auto">
          <a:xfrm flipH="1">
            <a:off x="1763713" y="836613"/>
            <a:ext cx="15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22" name="AutoShape 21"/>
          <p:cNvCxnSpPr>
            <a:cxnSpLocks noChangeShapeType="1"/>
          </p:cNvCxnSpPr>
          <p:nvPr/>
        </p:nvCxnSpPr>
        <p:spPr bwMode="auto">
          <a:xfrm>
            <a:off x="1042988" y="3502025"/>
            <a:ext cx="4321175" cy="935038"/>
          </a:xfrm>
          <a:prstGeom prst="bentConnector3">
            <a:avLst>
              <a:gd name="adj1" fmla="val 16458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3523" name="AutoShape 23"/>
          <p:cNvCxnSpPr>
            <a:cxnSpLocks noChangeShapeType="1"/>
          </p:cNvCxnSpPr>
          <p:nvPr/>
        </p:nvCxnSpPr>
        <p:spPr bwMode="auto">
          <a:xfrm rot="16200000" flipH="1">
            <a:off x="6084094" y="4509294"/>
            <a:ext cx="433388" cy="863600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24" name="Text Box 46"/>
          <p:cNvSpPr txBox="1">
            <a:spLocks noChangeArrowheads="1"/>
          </p:cNvSpPr>
          <p:nvPr/>
        </p:nvSpPr>
        <p:spPr bwMode="auto">
          <a:xfrm>
            <a:off x="5292725" y="5557838"/>
            <a:ext cx="1368425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Electrical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Driving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Water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Brine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Refrigerant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Air</a:t>
            </a:r>
          </a:p>
        </p:txBody>
      </p:sp>
      <p:sp>
        <p:nvSpPr>
          <p:cNvPr id="63525" name="Line 48"/>
          <p:cNvSpPr>
            <a:spLocks noChangeShapeType="1"/>
          </p:cNvSpPr>
          <p:nvPr/>
        </p:nvSpPr>
        <p:spPr bwMode="auto">
          <a:xfrm>
            <a:off x="4572000" y="5895975"/>
            <a:ext cx="666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526" name="Line 49"/>
          <p:cNvSpPr>
            <a:spLocks noChangeShapeType="1"/>
          </p:cNvSpPr>
          <p:nvPr/>
        </p:nvSpPr>
        <p:spPr bwMode="auto">
          <a:xfrm>
            <a:off x="4572000" y="6099175"/>
            <a:ext cx="6667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527" name="Line 50"/>
          <p:cNvSpPr>
            <a:spLocks noChangeShapeType="1"/>
          </p:cNvSpPr>
          <p:nvPr/>
        </p:nvSpPr>
        <p:spPr bwMode="auto">
          <a:xfrm>
            <a:off x="4572000" y="6300788"/>
            <a:ext cx="666750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528" name="Line 51"/>
          <p:cNvSpPr>
            <a:spLocks noChangeShapeType="1"/>
          </p:cNvSpPr>
          <p:nvPr/>
        </p:nvSpPr>
        <p:spPr bwMode="auto">
          <a:xfrm>
            <a:off x="4572000" y="6500813"/>
            <a:ext cx="666750" cy="1587"/>
          </a:xfrm>
          <a:prstGeom prst="line">
            <a:avLst/>
          </a:prstGeom>
          <a:noFill/>
          <a:ln w="38100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529" name="Line 48"/>
          <p:cNvSpPr>
            <a:spLocks noChangeShapeType="1"/>
          </p:cNvSpPr>
          <p:nvPr/>
        </p:nvSpPr>
        <p:spPr bwMode="auto">
          <a:xfrm>
            <a:off x="4572000" y="5691188"/>
            <a:ext cx="666750" cy="1587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530" name="Line 51"/>
          <p:cNvSpPr>
            <a:spLocks noChangeShapeType="1"/>
          </p:cNvSpPr>
          <p:nvPr/>
        </p:nvSpPr>
        <p:spPr bwMode="auto">
          <a:xfrm>
            <a:off x="4572000" y="669766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63531" name="AutoShape 24"/>
          <p:cNvCxnSpPr>
            <a:cxnSpLocks noChangeShapeType="1"/>
          </p:cNvCxnSpPr>
          <p:nvPr/>
        </p:nvCxnSpPr>
        <p:spPr bwMode="auto">
          <a:xfrm flipV="1">
            <a:off x="900113" y="1230313"/>
            <a:ext cx="0" cy="1982787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Verbinder: gewinkelt 48">
            <a:extLst>
              <a:ext uri="{FF2B5EF4-FFF2-40B4-BE49-F238E27FC236}">
                <a16:creationId xmlns:a16="http://schemas.microsoft.com/office/drawing/2014/main" id="{32D6C750-928A-4534-BF0A-E6EB37547D7E}"/>
              </a:ext>
            </a:extLst>
          </p:cNvPr>
          <p:cNvCxnSpPr>
            <a:cxnSpLocks/>
          </p:cNvCxnSpPr>
          <p:nvPr/>
        </p:nvCxnSpPr>
        <p:spPr>
          <a:xfrm>
            <a:off x="900113" y="1233488"/>
            <a:ext cx="7178675" cy="649287"/>
          </a:xfrm>
          <a:prstGeom prst="bentConnector3">
            <a:avLst>
              <a:gd name="adj1" fmla="val 93122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33" name="AutoShape 21"/>
          <p:cNvCxnSpPr>
            <a:cxnSpLocks noChangeShapeType="1"/>
          </p:cNvCxnSpPr>
          <p:nvPr/>
        </p:nvCxnSpPr>
        <p:spPr bwMode="auto">
          <a:xfrm rot="10800000" flipV="1">
            <a:off x="3644900" y="836613"/>
            <a:ext cx="855663" cy="600075"/>
          </a:xfrm>
          <a:prstGeom prst="bentConnector3">
            <a:avLst>
              <a:gd name="adj1" fmla="val -120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3534" name="AutoShape 21"/>
          <p:cNvCxnSpPr>
            <a:cxnSpLocks noChangeShapeType="1"/>
            <a:stCxn id="63493" idx="3"/>
          </p:cNvCxnSpPr>
          <p:nvPr/>
        </p:nvCxnSpPr>
        <p:spPr bwMode="auto">
          <a:xfrm flipV="1">
            <a:off x="5003800" y="2997200"/>
            <a:ext cx="3097213" cy="504825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35" name="Rectangle 27"/>
          <p:cNvSpPr>
            <a:spLocks noChangeArrowheads="1"/>
          </p:cNvSpPr>
          <p:nvPr/>
        </p:nvSpPr>
        <p:spPr bwMode="auto">
          <a:xfrm>
            <a:off x="2627313" y="1333500"/>
            <a:ext cx="1009650" cy="576263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PVT</a:t>
            </a:r>
          </a:p>
        </p:txBody>
      </p:sp>
      <p:cxnSp>
        <p:nvCxnSpPr>
          <p:cNvPr id="63536" name="AutoShape 25"/>
          <p:cNvCxnSpPr>
            <a:cxnSpLocks noChangeShapeType="1"/>
            <a:endCxn id="63535" idx="0"/>
          </p:cNvCxnSpPr>
          <p:nvPr/>
        </p:nvCxnSpPr>
        <p:spPr bwMode="auto">
          <a:xfrm>
            <a:off x="3132138" y="979488"/>
            <a:ext cx="0" cy="3540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3537" name="AutoShape 25"/>
          <p:cNvCxnSpPr>
            <a:cxnSpLocks noChangeShapeType="1"/>
          </p:cNvCxnSpPr>
          <p:nvPr/>
        </p:nvCxnSpPr>
        <p:spPr bwMode="auto">
          <a:xfrm flipH="1">
            <a:off x="1900238" y="981075"/>
            <a:ext cx="12319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Gerader Verbinder 31"/>
          <p:cNvCxnSpPr/>
          <p:nvPr/>
        </p:nvCxnSpPr>
        <p:spPr>
          <a:xfrm flipV="1">
            <a:off x="1898650" y="849313"/>
            <a:ext cx="0" cy="130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39" name="AutoShape 21"/>
          <p:cNvCxnSpPr>
            <a:cxnSpLocks noChangeShapeType="1"/>
            <a:endCxn id="63504" idx="0"/>
          </p:cNvCxnSpPr>
          <p:nvPr/>
        </p:nvCxnSpPr>
        <p:spPr bwMode="auto">
          <a:xfrm>
            <a:off x="1765300" y="2187575"/>
            <a:ext cx="4103688" cy="1960563"/>
          </a:xfrm>
          <a:prstGeom prst="bentConnector2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3540" name="AutoShape 24"/>
          <p:cNvCxnSpPr>
            <a:cxnSpLocks noChangeShapeType="1"/>
          </p:cNvCxnSpPr>
          <p:nvPr/>
        </p:nvCxnSpPr>
        <p:spPr bwMode="auto">
          <a:xfrm flipV="1">
            <a:off x="3125788" y="1920875"/>
            <a:ext cx="0" cy="266700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41" name="AutoShape 24"/>
          <p:cNvCxnSpPr>
            <a:cxnSpLocks noChangeShapeType="1"/>
          </p:cNvCxnSpPr>
          <p:nvPr/>
        </p:nvCxnSpPr>
        <p:spPr bwMode="auto">
          <a:xfrm>
            <a:off x="5868988" y="2187575"/>
            <a:ext cx="2209800" cy="0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>
            <a:extLst>
              <a:ext uri="{FF2B5EF4-FFF2-40B4-BE49-F238E27FC236}">
                <a16:creationId xmlns:a16="http://schemas.microsoft.com/office/drawing/2014/main" id="{1D8570AC-2EAA-41EB-A2F2-FFC15CDAE182}"/>
              </a:ext>
            </a:extLst>
          </p:cNvPr>
          <p:cNvSpPr/>
          <p:nvPr/>
        </p:nvSpPr>
        <p:spPr>
          <a:xfrm>
            <a:off x="0" y="1052513"/>
            <a:ext cx="1116013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5123" name="Text Box 45"/>
          <p:cNvSpPr txBox="1">
            <a:spLocks noChangeArrowheads="1"/>
          </p:cNvSpPr>
          <p:nvPr/>
        </p:nvSpPr>
        <p:spPr bwMode="auto">
          <a:xfrm>
            <a:off x="1116013" y="5942013"/>
            <a:ext cx="2952750" cy="9159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de-DE" sz="1800" i="1">
                <a:latin typeface="Arial" panose="020B0604020202020204" pitchFamily="34" charset="0"/>
              </a:rPr>
              <a:t>System name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de-DE" sz="1800" i="1">
                <a:latin typeface="Arial" panose="020B0604020202020204" pitchFamily="34" charset="0"/>
              </a:rPr>
              <a:t>Company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de-DE" sz="1800" i="1">
              <a:latin typeface="Arial" panose="020B0604020202020204" pitchFamily="34" charset="0"/>
            </a:endParaRPr>
          </a:p>
        </p:txBody>
      </p:sp>
      <p:sp>
        <p:nvSpPr>
          <p:cNvPr id="2" name="Rectangle 48">
            <a:extLst>
              <a:ext uri="{FF2B5EF4-FFF2-40B4-BE49-F238E27FC236}">
                <a16:creationId xmlns:a16="http://schemas.microsoft.com/office/drawing/2014/main" id="{D9793F5A-7C49-42CD-BB54-DAE9A4726BA2}"/>
              </a:ext>
            </a:extLst>
          </p:cNvPr>
          <p:cNvSpPr/>
          <p:nvPr/>
        </p:nvSpPr>
        <p:spPr>
          <a:xfrm>
            <a:off x="8027988" y="1052513"/>
            <a:ext cx="1116012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26629" name="Rectangle 34">
            <a:extLst>
              <a:ext uri="{FF2B5EF4-FFF2-40B4-BE49-F238E27FC236}">
                <a16:creationId xmlns:a16="http://schemas.microsoft.com/office/drawing/2014/main" id="{F0D3DF52-3A7A-47E7-8D3D-DFEA71B0B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3213100"/>
            <a:ext cx="1008062" cy="57626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AU" altLang="de-DE" sz="1800" dirty="0">
                <a:solidFill>
                  <a:schemeClr val="bg1">
                    <a:lumMod val="65000"/>
                  </a:schemeClr>
                </a:solidFill>
              </a:rPr>
              <a:t>Heat Pump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FC82D51-A375-45EC-BEB9-A51CABE1C732}"/>
              </a:ext>
            </a:extLst>
          </p:cNvPr>
          <p:cNvSpPr/>
          <p:nvPr/>
        </p:nvSpPr>
        <p:spPr>
          <a:xfrm>
            <a:off x="0" y="0"/>
            <a:ext cx="9144000" cy="1052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5127" name="Rectangle 14"/>
          <p:cNvSpPr>
            <a:spLocks noChangeArrowheads="1"/>
          </p:cNvSpPr>
          <p:nvPr/>
        </p:nvSpPr>
        <p:spPr bwMode="auto">
          <a:xfrm>
            <a:off x="399573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Air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C5C5D-A958-44BC-A87E-F12ED6EE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Water</a:t>
            </a:r>
          </a:p>
        </p:txBody>
      </p:sp>
      <p:sp>
        <p:nvSpPr>
          <p:cNvPr id="5129" name="Rectangle 26"/>
          <p:cNvSpPr>
            <a:spLocks noChangeArrowheads="1"/>
          </p:cNvSpPr>
          <p:nvPr/>
        </p:nvSpPr>
        <p:spPr bwMode="auto">
          <a:xfrm>
            <a:off x="2628900" y="260350"/>
            <a:ext cx="1008063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Ground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F14F67-0BB7-417E-8282-0A874F383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2276475"/>
            <a:ext cx="1008063" cy="576263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Storage (source)</a:t>
            </a:r>
          </a:p>
        </p:txBody>
      </p:sp>
      <p:sp>
        <p:nvSpPr>
          <p:cNvPr id="26635" name="Rectangle 32">
            <a:extLst>
              <a:ext uri="{FF2B5EF4-FFF2-40B4-BE49-F238E27FC236}">
                <a16:creationId xmlns:a16="http://schemas.microsoft.com/office/drawing/2014/main" id="{ED8408A5-BBBC-4F1C-BB24-11FE65AFF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5011738"/>
            <a:ext cx="1008062" cy="576262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en-AU" altLang="de-DE" sz="1800" dirty="0">
                <a:solidFill>
                  <a:schemeClr val="bg1">
                    <a:lumMod val="65000"/>
                  </a:schemeClr>
                </a:solidFill>
              </a:rPr>
              <a:t>Storage (sink)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23E0F12-56FF-4AA0-9BDF-B4F7A8ACC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2492375"/>
            <a:ext cx="1008062" cy="576263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Space Heat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D907537-A234-422C-96E7-001264944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211513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DHW</a:t>
            </a:r>
          </a:p>
        </p:txBody>
      </p:sp>
      <p:sp>
        <p:nvSpPr>
          <p:cNvPr id="5134" name="Rectangle 45"/>
          <p:cNvSpPr>
            <a:spLocks noChangeArrowheads="1"/>
          </p:cNvSpPr>
          <p:nvPr/>
        </p:nvSpPr>
        <p:spPr bwMode="auto">
          <a:xfrm>
            <a:off x="673258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Waste Heat</a:t>
            </a:r>
          </a:p>
        </p:txBody>
      </p:sp>
      <p:sp>
        <p:nvSpPr>
          <p:cNvPr id="5135" name="Rectangle 46"/>
          <p:cNvSpPr>
            <a:spLocks noChangeArrowheads="1"/>
          </p:cNvSpPr>
          <p:nvPr/>
        </p:nvSpPr>
        <p:spPr bwMode="auto">
          <a:xfrm>
            <a:off x="1260475" y="260350"/>
            <a:ext cx="1009650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Sun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D8723C5-8E81-45BB-BB2B-52D81E4DE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148138"/>
            <a:ext cx="1008062" cy="576262"/>
          </a:xfrm>
          <a:prstGeom prst="rect">
            <a:avLst/>
          </a:prstGeom>
          <a:noFill/>
          <a:ln w="25400" algn="ctr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Backup</a:t>
            </a:r>
          </a:p>
        </p:txBody>
      </p:sp>
      <p:cxnSp>
        <p:nvCxnSpPr>
          <p:cNvPr id="5137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599782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3">
            <a:extLst>
              <a:ext uri="{FF2B5EF4-FFF2-40B4-BE49-F238E27FC236}">
                <a16:creationId xmlns:a16="http://schemas.microsoft.com/office/drawing/2014/main" id="{C31F0F46-F9BC-4105-A0EB-0B76B357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932238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Cold</a:t>
            </a:r>
          </a:p>
        </p:txBody>
      </p:sp>
      <p:cxnSp>
        <p:nvCxnSpPr>
          <p:cNvPr id="5139" name="Straight Connector 55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140" name="Rectangle 14"/>
          <p:cNvSpPr>
            <a:spLocks noChangeArrowheads="1"/>
          </p:cNvSpPr>
          <p:nvPr/>
        </p:nvSpPr>
        <p:spPr bwMode="auto">
          <a:xfrm>
            <a:off x="34925" y="4148138"/>
            <a:ext cx="1008063" cy="576262"/>
          </a:xfrm>
          <a:prstGeom prst="rect">
            <a:avLst/>
          </a:prstGeom>
          <a:solidFill>
            <a:srgbClr val="D9D9D9"/>
          </a:solidFill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Energy Carrier</a:t>
            </a:r>
          </a:p>
        </p:txBody>
      </p:sp>
      <p:cxnSp>
        <p:nvCxnSpPr>
          <p:cNvPr id="5141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-2312193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42" name="Rectangle 34"/>
          <p:cNvSpPr>
            <a:spLocks noChangeArrowheads="1"/>
          </p:cNvSpPr>
          <p:nvPr/>
        </p:nvSpPr>
        <p:spPr bwMode="auto">
          <a:xfrm>
            <a:off x="6732588" y="5013325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5143" name="Rectangle 34"/>
          <p:cNvSpPr>
            <a:spLocks noChangeArrowheads="1"/>
          </p:cNvSpPr>
          <p:nvPr/>
        </p:nvSpPr>
        <p:spPr bwMode="auto">
          <a:xfrm>
            <a:off x="6732588" y="5302250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26655" name="Rectangle 27">
            <a:extLst>
              <a:ext uri="{FF2B5EF4-FFF2-40B4-BE49-F238E27FC236}">
                <a16:creationId xmlns:a16="http://schemas.microsoft.com/office/drawing/2014/main" id="{8AB03FFD-95FE-4F1B-95FD-6F426CFC6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341438"/>
            <a:ext cx="1009650" cy="57626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AU" altLang="de-DE" sz="1800">
                <a:solidFill>
                  <a:schemeClr val="bg1">
                    <a:lumMod val="65000"/>
                  </a:schemeClr>
                </a:solidFill>
              </a:rPr>
              <a:t>PVT</a:t>
            </a:r>
          </a:p>
        </p:txBody>
      </p:sp>
      <p:sp>
        <p:nvSpPr>
          <p:cNvPr id="26657" name="Rectangle 28">
            <a:extLst>
              <a:ext uri="{FF2B5EF4-FFF2-40B4-BE49-F238E27FC236}">
                <a16:creationId xmlns:a16="http://schemas.microsoft.com/office/drawing/2014/main" id="{2B707B50-35ED-4AB2-A4A3-D60D4EEE5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1341438"/>
            <a:ext cx="1008062" cy="576262"/>
          </a:xfrm>
          <a:prstGeom prst="rect">
            <a:avLst/>
          </a:prstGeom>
          <a:noFill/>
          <a:ln w="25400" algn="ctr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AU" altLang="de-DE" sz="1800">
                <a:solidFill>
                  <a:schemeClr val="bg1">
                    <a:lumMod val="65000"/>
                  </a:schemeClr>
                </a:solidFill>
              </a:rPr>
              <a:t>Battery Storage</a:t>
            </a:r>
          </a:p>
        </p:txBody>
      </p:sp>
      <p:sp>
        <p:nvSpPr>
          <p:cNvPr id="5146" name="Rectangle 14"/>
          <p:cNvSpPr>
            <a:spLocks noChangeArrowheads="1"/>
          </p:cNvSpPr>
          <p:nvPr/>
        </p:nvSpPr>
        <p:spPr bwMode="auto">
          <a:xfrm>
            <a:off x="8081963" y="1771650"/>
            <a:ext cx="1008062" cy="576263"/>
          </a:xfrm>
          <a:prstGeom prst="rect">
            <a:avLst/>
          </a:prstGeom>
          <a:noFill/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AU" altLang="de-DE" sz="1800">
                <a:solidFill>
                  <a:srgbClr val="A6A6A6"/>
                </a:solidFill>
              </a:rPr>
              <a:t>Electrical Load</a:t>
            </a:r>
          </a:p>
        </p:txBody>
      </p:sp>
      <p:sp>
        <p:nvSpPr>
          <p:cNvPr id="5147" name="Text Box 46"/>
          <p:cNvSpPr txBox="1">
            <a:spLocks noChangeArrowheads="1"/>
          </p:cNvSpPr>
          <p:nvPr/>
        </p:nvSpPr>
        <p:spPr bwMode="auto">
          <a:xfrm>
            <a:off x="5292725" y="5557838"/>
            <a:ext cx="1368425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Electrical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Driving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Water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Brine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Refrigerant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Air</a:t>
            </a:r>
          </a:p>
        </p:txBody>
      </p:sp>
      <p:sp>
        <p:nvSpPr>
          <p:cNvPr id="5148" name="Line 48"/>
          <p:cNvSpPr>
            <a:spLocks noChangeShapeType="1"/>
          </p:cNvSpPr>
          <p:nvPr/>
        </p:nvSpPr>
        <p:spPr bwMode="auto">
          <a:xfrm>
            <a:off x="4572000" y="5895975"/>
            <a:ext cx="666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49" name="Line 49"/>
          <p:cNvSpPr>
            <a:spLocks noChangeShapeType="1"/>
          </p:cNvSpPr>
          <p:nvPr/>
        </p:nvSpPr>
        <p:spPr bwMode="auto">
          <a:xfrm>
            <a:off x="4572000" y="6099175"/>
            <a:ext cx="6667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0" name="Line 50"/>
          <p:cNvSpPr>
            <a:spLocks noChangeShapeType="1"/>
          </p:cNvSpPr>
          <p:nvPr/>
        </p:nvSpPr>
        <p:spPr bwMode="auto">
          <a:xfrm>
            <a:off x="4572000" y="6300788"/>
            <a:ext cx="666750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1" name="Line 51"/>
          <p:cNvSpPr>
            <a:spLocks noChangeShapeType="1"/>
          </p:cNvSpPr>
          <p:nvPr/>
        </p:nvSpPr>
        <p:spPr bwMode="auto">
          <a:xfrm>
            <a:off x="4572000" y="6500813"/>
            <a:ext cx="666750" cy="1587"/>
          </a:xfrm>
          <a:prstGeom prst="line">
            <a:avLst/>
          </a:prstGeom>
          <a:noFill/>
          <a:ln w="38100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2" name="Line 48"/>
          <p:cNvSpPr>
            <a:spLocks noChangeShapeType="1"/>
          </p:cNvSpPr>
          <p:nvPr/>
        </p:nvSpPr>
        <p:spPr bwMode="auto">
          <a:xfrm>
            <a:off x="4572000" y="5691188"/>
            <a:ext cx="666750" cy="1587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3" name="Rectangle 14"/>
          <p:cNvSpPr>
            <a:spLocks noChangeArrowheads="1"/>
          </p:cNvSpPr>
          <p:nvPr/>
        </p:nvSpPr>
        <p:spPr bwMode="auto">
          <a:xfrm>
            <a:off x="34925" y="3213100"/>
            <a:ext cx="1008063" cy="576263"/>
          </a:xfrm>
          <a:prstGeom prst="rect">
            <a:avLst/>
          </a:prstGeom>
          <a:noFill/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>
                <a:solidFill>
                  <a:srgbClr val="A6A6A6"/>
                </a:solidFill>
              </a:rPr>
              <a:t>Electricity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>
                <a:solidFill>
                  <a:srgbClr val="A6A6A6"/>
                </a:solidFill>
              </a:rPr>
              <a:t>(Grid)</a:t>
            </a:r>
          </a:p>
        </p:txBody>
      </p:sp>
      <p:sp>
        <p:nvSpPr>
          <p:cNvPr id="5154" name="Line 51"/>
          <p:cNvSpPr>
            <a:spLocks noChangeShapeType="1"/>
          </p:cNvSpPr>
          <p:nvPr/>
        </p:nvSpPr>
        <p:spPr bwMode="auto">
          <a:xfrm>
            <a:off x="4572000" y="669766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>
            <a:extLst>
              <a:ext uri="{FF2B5EF4-FFF2-40B4-BE49-F238E27FC236}">
                <a16:creationId xmlns:a16="http://schemas.microsoft.com/office/drawing/2014/main" id="{1D8570AC-2EAA-41EB-A2F2-FFC15CDAE182}"/>
              </a:ext>
            </a:extLst>
          </p:cNvPr>
          <p:cNvSpPr/>
          <p:nvPr/>
        </p:nvSpPr>
        <p:spPr>
          <a:xfrm>
            <a:off x="0" y="1052513"/>
            <a:ext cx="1116013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4819" name="Text Box 45"/>
          <p:cNvSpPr txBox="1">
            <a:spLocks noChangeArrowheads="1"/>
          </p:cNvSpPr>
          <p:nvPr/>
        </p:nvSpPr>
        <p:spPr bwMode="auto">
          <a:xfrm>
            <a:off x="1116013" y="5942013"/>
            <a:ext cx="2952750" cy="9159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600" i="1">
                <a:latin typeface="Arial" panose="020B0604020202020204" pitchFamily="34" charset="0"/>
              </a:rPr>
              <a:t>Parallel ASHP concept with PVT and battery storage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de-DE" sz="1600" i="1">
              <a:latin typeface="Arial" panose="020B0604020202020204" pitchFamily="34" charset="0"/>
            </a:endParaRPr>
          </a:p>
        </p:txBody>
      </p:sp>
      <p:sp>
        <p:nvSpPr>
          <p:cNvPr id="2" name="Rectangle 48">
            <a:extLst>
              <a:ext uri="{FF2B5EF4-FFF2-40B4-BE49-F238E27FC236}">
                <a16:creationId xmlns:a16="http://schemas.microsoft.com/office/drawing/2014/main" id="{D9793F5A-7C49-42CD-BB54-DAE9A4726BA2}"/>
              </a:ext>
            </a:extLst>
          </p:cNvPr>
          <p:cNvSpPr/>
          <p:nvPr/>
        </p:nvSpPr>
        <p:spPr>
          <a:xfrm>
            <a:off x="8027988" y="1052513"/>
            <a:ext cx="1116012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4821" name="Rectangle 34"/>
          <p:cNvSpPr>
            <a:spLocks noChangeArrowheads="1"/>
          </p:cNvSpPr>
          <p:nvPr/>
        </p:nvSpPr>
        <p:spPr bwMode="auto">
          <a:xfrm>
            <a:off x="3995738" y="3213100"/>
            <a:ext cx="1008062" cy="576263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Heat Pump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FC82D51-A375-45EC-BEB9-A51CABE1C732}"/>
              </a:ext>
            </a:extLst>
          </p:cNvPr>
          <p:cNvSpPr/>
          <p:nvPr/>
        </p:nvSpPr>
        <p:spPr>
          <a:xfrm>
            <a:off x="-1588" y="0"/>
            <a:ext cx="9144001" cy="1052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4823" name="Rectangle 14"/>
          <p:cNvSpPr>
            <a:spLocks noChangeArrowheads="1"/>
          </p:cNvSpPr>
          <p:nvPr/>
        </p:nvSpPr>
        <p:spPr bwMode="auto">
          <a:xfrm>
            <a:off x="3995738" y="260350"/>
            <a:ext cx="1008062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Air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C5C5D-A958-44BC-A87E-F12ED6EE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Water</a:t>
            </a:r>
          </a:p>
        </p:txBody>
      </p:sp>
      <p:sp>
        <p:nvSpPr>
          <p:cNvPr id="34825" name="Rectangle 26"/>
          <p:cNvSpPr>
            <a:spLocks noChangeArrowheads="1"/>
          </p:cNvSpPr>
          <p:nvPr/>
        </p:nvSpPr>
        <p:spPr bwMode="auto">
          <a:xfrm>
            <a:off x="2628900" y="260350"/>
            <a:ext cx="1008063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Ground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F14F67-0BB7-417E-8282-0A874F383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2276475"/>
            <a:ext cx="1008063" cy="576263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Storage (source)</a:t>
            </a:r>
          </a:p>
        </p:txBody>
      </p:sp>
      <p:sp>
        <p:nvSpPr>
          <p:cNvPr id="34827" name="Rectangle 32"/>
          <p:cNvSpPr>
            <a:spLocks noChangeArrowheads="1"/>
          </p:cNvSpPr>
          <p:nvPr/>
        </p:nvSpPr>
        <p:spPr bwMode="auto">
          <a:xfrm>
            <a:off x="6732588" y="5011738"/>
            <a:ext cx="1008062" cy="576262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AU" altLang="de-DE" sz="1800"/>
              <a:t>Storage (sink)</a:t>
            </a:r>
          </a:p>
        </p:txBody>
      </p:sp>
      <p:sp>
        <p:nvSpPr>
          <p:cNvPr id="34828" name="Rectangle 43"/>
          <p:cNvSpPr>
            <a:spLocks noChangeArrowheads="1"/>
          </p:cNvSpPr>
          <p:nvPr/>
        </p:nvSpPr>
        <p:spPr bwMode="auto">
          <a:xfrm>
            <a:off x="8101013" y="2492375"/>
            <a:ext cx="1008062" cy="576263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Space Heat</a:t>
            </a:r>
          </a:p>
        </p:txBody>
      </p:sp>
      <p:sp>
        <p:nvSpPr>
          <p:cNvPr id="34829" name="Rectangle 44"/>
          <p:cNvSpPr>
            <a:spLocks noChangeArrowheads="1"/>
          </p:cNvSpPr>
          <p:nvPr/>
        </p:nvSpPr>
        <p:spPr bwMode="auto">
          <a:xfrm>
            <a:off x="8101013" y="3211513"/>
            <a:ext cx="1008062" cy="576262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DHW</a:t>
            </a:r>
          </a:p>
        </p:txBody>
      </p:sp>
      <p:sp>
        <p:nvSpPr>
          <p:cNvPr id="34830" name="Rectangle 45"/>
          <p:cNvSpPr>
            <a:spLocks noChangeArrowheads="1"/>
          </p:cNvSpPr>
          <p:nvPr/>
        </p:nvSpPr>
        <p:spPr bwMode="auto">
          <a:xfrm>
            <a:off x="673258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Waste Heat</a:t>
            </a:r>
          </a:p>
        </p:txBody>
      </p:sp>
      <p:sp>
        <p:nvSpPr>
          <p:cNvPr id="34831" name="Rectangle 46"/>
          <p:cNvSpPr>
            <a:spLocks noChangeArrowheads="1"/>
          </p:cNvSpPr>
          <p:nvPr/>
        </p:nvSpPr>
        <p:spPr bwMode="auto">
          <a:xfrm>
            <a:off x="1260475" y="260350"/>
            <a:ext cx="1009650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Sun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D8723C5-8E81-45BB-BB2B-52D81E4DE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148138"/>
            <a:ext cx="1008062" cy="576262"/>
          </a:xfrm>
          <a:prstGeom prst="rect">
            <a:avLst/>
          </a:prstGeom>
          <a:noFill/>
          <a:ln w="25400" algn="ctr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Backup</a:t>
            </a:r>
          </a:p>
        </p:txBody>
      </p:sp>
      <p:cxnSp>
        <p:nvCxnSpPr>
          <p:cNvPr id="34833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599782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3">
            <a:extLst>
              <a:ext uri="{FF2B5EF4-FFF2-40B4-BE49-F238E27FC236}">
                <a16:creationId xmlns:a16="http://schemas.microsoft.com/office/drawing/2014/main" id="{C31F0F46-F9BC-4105-A0EB-0B76B357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932238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Cold</a:t>
            </a:r>
          </a:p>
        </p:txBody>
      </p:sp>
      <p:cxnSp>
        <p:nvCxnSpPr>
          <p:cNvPr id="34835" name="Straight Connector 55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4836" name="Rectangle 14"/>
          <p:cNvSpPr>
            <a:spLocks noChangeArrowheads="1"/>
          </p:cNvSpPr>
          <p:nvPr/>
        </p:nvSpPr>
        <p:spPr bwMode="auto">
          <a:xfrm>
            <a:off x="34925" y="4148138"/>
            <a:ext cx="1008063" cy="576262"/>
          </a:xfrm>
          <a:prstGeom prst="rect">
            <a:avLst/>
          </a:prstGeom>
          <a:solidFill>
            <a:srgbClr val="D9D9D9"/>
          </a:solidFill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Energy Carrier</a:t>
            </a:r>
          </a:p>
        </p:txBody>
      </p:sp>
      <p:cxnSp>
        <p:nvCxnSpPr>
          <p:cNvPr id="34837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-2312193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8" name="Rectangle 34"/>
          <p:cNvSpPr>
            <a:spLocks noChangeArrowheads="1"/>
          </p:cNvSpPr>
          <p:nvPr/>
        </p:nvSpPr>
        <p:spPr bwMode="auto">
          <a:xfrm>
            <a:off x="6732588" y="5013325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34839" name="Rectangle 34"/>
          <p:cNvSpPr>
            <a:spLocks noChangeArrowheads="1"/>
          </p:cNvSpPr>
          <p:nvPr/>
        </p:nvSpPr>
        <p:spPr bwMode="auto">
          <a:xfrm>
            <a:off x="6732588" y="5302250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34840" name="Rectangle 28"/>
          <p:cNvSpPr>
            <a:spLocks noChangeArrowheads="1"/>
          </p:cNvSpPr>
          <p:nvPr/>
        </p:nvSpPr>
        <p:spPr bwMode="auto">
          <a:xfrm>
            <a:off x="5364163" y="1341438"/>
            <a:ext cx="1008062" cy="576262"/>
          </a:xfrm>
          <a:prstGeom prst="rect">
            <a:avLst/>
          </a:prstGeom>
          <a:solidFill>
            <a:srgbClr val="00B0F0"/>
          </a:solidFill>
          <a:ln w="25400" algn="ctr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Battery Storage</a:t>
            </a:r>
          </a:p>
        </p:txBody>
      </p:sp>
      <p:sp>
        <p:nvSpPr>
          <p:cNvPr id="34841" name="Rectangle 14"/>
          <p:cNvSpPr>
            <a:spLocks noChangeArrowheads="1"/>
          </p:cNvSpPr>
          <p:nvPr/>
        </p:nvSpPr>
        <p:spPr bwMode="auto">
          <a:xfrm>
            <a:off x="8081963" y="1771650"/>
            <a:ext cx="1008062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AU" altLang="de-DE" sz="1800"/>
              <a:t>Electrical Load</a:t>
            </a:r>
          </a:p>
        </p:txBody>
      </p:sp>
      <p:sp>
        <p:nvSpPr>
          <p:cNvPr id="34842" name="Rectangle 14"/>
          <p:cNvSpPr>
            <a:spLocks noChangeArrowheads="1"/>
          </p:cNvSpPr>
          <p:nvPr/>
        </p:nvSpPr>
        <p:spPr bwMode="auto">
          <a:xfrm>
            <a:off x="34925" y="3213100"/>
            <a:ext cx="1008063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Electricity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(Grid)</a:t>
            </a:r>
          </a:p>
        </p:txBody>
      </p:sp>
      <p:cxnSp>
        <p:nvCxnSpPr>
          <p:cNvPr id="34843" name="AutoShape 21"/>
          <p:cNvCxnSpPr>
            <a:cxnSpLocks noChangeShapeType="1"/>
          </p:cNvCxnSpPr>
          <p:nvPr/>
        </p:nvCxnSpPr>
        <p:spPr bwMode="auto">
          <a:xfrm rot="16200000" flipH="1">
            <a:off x="2483644" y="1197769"/>
            <a:ext cx="3529013" cy="4968875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4" name="AutoShape 23"/>
          <p:cNvCxnSpPr>
            <a:cxnSpLocks noChangeShapeType="1"/>
          </p:cNvCxnSpPr>
          <p:nvPr/>
        </p:nvCxnSpPr>
        <p:spPr bwMode="auto">
          <a:xfrm rot="16200000" flipH="1">
            <a:off x="4932363" y="3357563"/>
            <a:ext cx="1368425" cy="2232025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5" name="AutoShape 25"/>
          <p:cNvCxnSpPr>
            <a:cxnSpLocks noChangeShapeType="1"/>
          </p:cNvCxnSpPr>
          <p:nvPr/>
        </p:nvCxnSpPr>
        <p:spPr bwMode="auto">
          <a:xfrm rot="5400000">
            <a:off x="3312319" y="2024857"/>
            <a:ext cx="23764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4846" name="AutoShape 24"/>
          <p:cNvCxnSpPr>
            <a:cxnSpLocks noChangeShapeType="1"/>
          </p:cNvCxnSpPr>
          <p:nvPr/>
        </p:nvCxnSpPr>
        <p:spPr bwMode="auto">
          <a:xfrm>
            <a:off x="1042988" y="3502025"/>
            <a:ext cx="2952750" cy="0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47" name="Line 48"/>
          <p:cNvSpPr>
            <a:spLocks noChangeShapeType="1"/>
          </p:cNvSpPr>
          <p:nvPr/>
        </p:nvSpPr>
        <p:spPr bwMode="auto">
          <a:xfrm>
            <a:off x="2268538" y="1628775"/>
            <a:ext cx="3095625" cy="0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32D6C750-928A-4534-BF0A-E6EB37547D7E}"/>
              </a:ext>
            </a:extLst>
          </p:cNvPr>
          <p:cNvCxnSpPr>
            <a:cxnSpLocks/>
          </p:cNvCxnSpPr>
          <p:nvPr/>
        </p:nvCxnSpPr>
        <p:spPr>
          <a:xfrm>
            <a:off x="6372225" y="1630363"/>
            <a:ext cx="1709738" cy="430212"/>
          </a:xfrm>
          <a:prstGeom prst="bentConnector3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Verbinder: gewinkelt 49">
            <a:extLst>
              <a:ext uri="{FF2B5EF4-FFF2-40B4-BE49-F238E27FC236}">
                <a16:creationId xmlns:a16="http://schemas.microsoft.com/office/drawing/2014/main" id="{0A018BE5-538D-425D-9147-EB87B0315996}"/>
              </a:ext>
            </a:extLst>
          </p:cNvPr>
          <p:cNvCxnSpPr>
            <a:cxnSpLocks/>
          </p:cNvCxnSpPr>
          <p:nvPr/>
        </p:nvCxnSpPr>
        <p:spPr>
          <a:xfrm rot="5400000">
            <a:off x="4679950" y="2025650"/>
            <a:ext cx="1296988" cy="1081088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50" name="AutoShape 23"/>
          <p:cNvCxnSpPr>
            <a:cxnSpLocks noChangeShapeType="1"/>
          </p:cNvCxnSpPr>
          <p:nvPr/>
        </p:nvCxnSpPr>
        <p:spPr bwMode="auto">
          <a:xfrm rot="5400000">
            <a:off x="574676" y="2374900"/>
            <a:ext cx="1389062" cy="433387"/>
          </a:xfrm>
          <a:prstGeom prst="bentConnector3">
            <a:avLst>
              <a:gd name="adj1" fmla="val 100144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51" name="AutoShape 26"/>
          <p:cNvCxnSpPr>
            <a:cxnSpLocks noChangeShapeType="1"/>
          </p:cNvCxnSpPr>
          <p:nvPr/>
        </p:nvCxnSpPr>
        <p:spPr bwMode="auto">
          <a:xfrm flipV="1">
            <a:off x="7740650" y="3502025"/>
            <a:ext cx="360363" cy="1800225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52" name="AutoShape 26"/>
          <p:cNvCxnSpPr>
            <a:cxnSpLocks noChangeShapeType="1"/>
          </p:cNvCxnSpPr>
          <p:nvPr/>
        </p:nvCxnSpPr>
        <p:spPr bwMode="auto">
          <a:xfrm flipV="1">
            <a:off x="7732713" y="2925763"/>
            <a:ext cx="360362" cy="2376487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53" name="Rectangle 27"/>
          <p:cNvSpPr>
            <a:spLocks noChangeArrowheads="1"/>
          </p:cNvSpPr>
          <p:nvPr/>
        </p:nvSpPr>
        <p:spPr bwMode="auto">
          <a:xfrm>
            <a:off x="1258888" y="1341438"/>
            <a:ext cx="1009650" cy="576262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PVT</a:t>
            </a:r>
          </a:p>
        </p:txBody>
      </p:sp>
      <p:cxnSp>
        <p:nvCxnSpPr>
          <p:cNvPr id="34854" name="AutoShape 24"/>
          <p:cNvCxnSpPr>
            <a:cxnSpLocks noChangeShapeType="1"/>
          </p:cNvCxnSpPr>
          <p:nvPr/>
        </p:nvCxnSpPr>
        <p:spPr bwMode="auto">
          <a:xfrm flipH="1">
            <a:off x="1763713" y="836613"/>
            <a:ext cx="15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55" name="Text Box 46"/>
          <p:cNvSpPr txBox="1">
            <a:spLocks noChangeArrowheads="1"/>
          </p:cNvSpPr>
          <p:nvPr/>
        </p:nvSpPr>
        <p:spPr bwMode="auto">
          <a:xfrm>
            <a:off x="5292725" y="5557838"/>
            <a:ext cx="1368425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Electrical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Driving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Water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Brine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Refrigerant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Air</a:t>
            </a:r>
          </a:p>
        </p:txBody>
      </p:sp>
      <p:sp>
        <p:nvSpPr>
          <p:cNvPr id="34856" name="Line 48"/>
          <p:cNvSpPr>
            <a:spLocks noChangeShapeType="1"/>
          </p:cNvSpPr>
          <p:nvPr/>
        </p:nvSpPr>
        <p:spPr bwMode="auto">
          <a:xfrm>
            <a:off x="4572000" y="5895975"/>
            <a:ext cx="666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57" name="Line 49"/>
          <p:cNvSpPr>
            <a:spLocks noChangeShapeType="1"/>
          </p:cNvSpPr>
          <p:nvPr/>
        </p:nvSpPr>
        <p:spPr bwMode="auto">
          <a:xfrm>
            <a:off x="4572000" y="6099175"/>
            <a:ext cx="6667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58" name="Line 50"/>
          <p:cNvSpPr>
            <a:spLocks noChangeShapeType="1"/>
          </p:cNvSpPr>
          <p:nvPr/>
        </p:nvSpPr>
        <p:spPr bwMode="auto">
          <a:xfrm>
            <a:off x="4572000" y="6300788"/>
            <a:ext cx="666750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59" name="Line 51"/>
          <p:cNvSpPr>
            <a:spLocks noChangeShapeType="1"/>
          </p:cNvSpPr>
          <p:nvPr/>
        </p:nvSpPr>
        <p:spPr bwMode="auto">
          <a:xfrm>
            <a:off x="4572000" y="6500813"/>
            <a:ext cx="666750" cy="1587"/>
          </a:xfrm>
          <a:prstGeom prst="line">
            <a:avLst/>
          </a:prstGeom>
          <a:noFill/>
          <a:ln w="38100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60" name="Line 48"/>
          <p:cNvSpPr>
            <a:spLocks noChangeShapeType="1"/>
          </p:cNvSpPr>
          <p:nvPr/>
        </p:nvSpPr>
        <p:spPr bwMode="auto">
          <a:xfrm>
            <a:off x="4572000" y="5691188"/>
            <a:ext cx="666750" cy="1587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61" name="Line 51"/>
          <p:cNvSpPr>
            <a:spLocks noChangeShapeType="1"/>
          </p:cNvSpPr>
          <p:nvPr/>
        </p:nvSpPr>
        <p:spPr bwMode="auto">
          <a:xfrm>
            <a:off x="4572000" y="669766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>
            <a:extLst>
              <a:ext uri="{FF2B5EF4-FFF2-40B4-BE49-F238E27FC236}">
                <a16:creationId xmlns:a16="http://schemas.microsoft.com/office/drawing/2014/main" id="{1D8570AC-2EAA-41EB-A2F2-FFC15CDAE182}"/>
              </a:ext>
            </a:extLst>
          </p:cNvPr>
          <p:cNvSpPr/>
          <p:nvPr/>
        </p:nvSpPr>
        <p:spPr>
          <a:xfrm>
            <a:off x="0" y="1052513"/>
            <a:ext cx="1116013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6867" name="Text Box 45"/>
          <p:cNvSpPr txBox="1">
            <a:spLocks noChangeArrowheads="1"/>
          </p:cNvSpPr>
          <p:nvPr/>
        </p:nvSpPr>
        <p:spPr bwMode="auto">
          <a:xfrm>
            <a:off x="1116013" y="5942013"/>
            <a:ext cx="2952750" cy="9159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600" i="1">
                <a:latin typeface="Arial" panose="020B0604020202020204" pitchFamily="34" charset="0"/>
              </a:rPr>
              <a:t>Parallel GSHP concept with PVT and battery storage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de-DE" sz="1600" i="1">
              <a:latin typeface="Arial" panose="020B0604020202020204" pitchFamily="34" charset="0"/>
            </a:endParaRPr>
          </a:p>
        </p:txBody>
      </p:sp>
      <p:sp>
        <p:nvSpPr>
          <p:cNvPr id="2" name="Rectangle 48">
            <a:extLst>
              <a:ext uri="{FF2B5EF4-FFF2-40B4-BE49-F238E27FC236}">
                <a16:creationId xmlns:a16="http://schemas.microsoft.com/office/drawing/2014/main" id="{D9793F5A-7C49-42CD-BB54-DAE9A4726BA2}"/>
              </a:ext>
            </a:extLst>
          </p:cNvPr>
          <p:cNvSpPr/>
          <p:nvPr/>
        </p:nvSpPr>
        <p:spPr>
          <a:xfrm>
            <a:off x="8027988" y="1052513"/>
            <a:ext cx="1116012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6869" name="Rectangle 34"/>
          <p:cNvSpPr>
            <a:spLocks noChangeArrowheads="1"/>
          </p:cNvSpPr>
          <p:nvPr/>
        </p:nvSpPr>
        <p:spPr bwMode="auto">
          <a:xfrm>
            <a:off x="3995738" y="3213100"/>
            <a:ext cx="1008062" cy="576263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Heat Pump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FC82D51-A375-45EC-BEB9-A51CABE1C732}"/>
              </a:ext>
            </a:extLst>
          </p:cNvPr>
          <p:cNvSpPr/>
          <p:nvPr/>
        </p:nvSpPr>
        <p:spPr>
          <a:xfrm>
            <a:off x="-1588" y="0"/>
            <a:ext cx="9144001" cy="1052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0727" name="Rectangle 14">
            <a:extLst>
              <a:ext uri="{FF2B5EF4-FFF2-40B4-BE49-F238E27FC236}">
                <a16:creationId xmlns:a16="http://schemas.microsoft.com/office/drawing/2014/main" id="{FD576187-4586-4056-AD7F-ED6280303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AU" altLang="de-DE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Air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C5C5D-A958-44BC-A87E-F12ED6EE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Water</a:t>
            </a:r>
          </a:p>
        </p:txBody>
      </p:sp>
      <p:sp>
        <p:nvSpPr>
          <p:cNvPr id="36873" name="Rectangle 26"/>
          <p:cNvSpPr>
            <a:spLocks noChangeArrowheads="1"/>
          </p:cNvSpPr>
          <p:nvPr/>
        </p:nvSpPr>
        <p:spPr bwMode="auto">
          <a:xfrm>
            <a:off x="2628900" y="260350"/>
            <a:ext cx="1008063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Ground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F14F67-0BB7-417E-8282-0A874F383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2276475"/>
            <a:ext cx="1008063" cy="576263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Storage (source)</a:t>
            </a:r>
          </a:p>
        </p:txBody>
      </p:sp>
      <p:sp>
        <p:nvSpPr>
          <p:cNvPr id="36875" name="Rectangle 32"/>
          <p:cNvSpPr>
            <a:spLocks noChangeArrowheads="1"/>
          </p:cNvSpPr>
          <p:nvPr/>
        </p:nvSpPr>
        <p:spPr bwMode="auto">
          <a:xfrm>
            <a:off x="6732588" y="5011738"/>
            <a:ext cx="1008062" cy="576262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AU" altLang="de-DE" sz="1800"/>
              <a:t>Storage (sink)</a:t>
            </a:r>
          </a:p>
        </p:txBody>
      </p:sp>
      <p:sp>
        <p:nvSpPr>
          <p:cNvPr id="36876" name="Rectangle 43"/>
          <p:cNvSpPr>
            <a:spLocks noChangeArrowheads="1"/>
          </p:cNvSpPr>
          <p:nvPr/>
        </p:nvSpPr>
        <p:spPr bwMode="auto">
          <a:xfrm>
            <a:off x="8101013" y="2492375"/>
            <a:ext cx="1008062" cy="576263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Space Heat</a:t>
            </a:r>
          </a:p>
        </p:txBody>
      </p:sp>
      <p:sp>
        <p:nvSpPr>
          <p:cNvPr id="36877" name="Rectangle 44"/>
          <p:cNvSpPr>
            <a:spLocks noChangeArrowheads="1"/>
          </p:cNvSpPr>
          <p:nvPr/>
        </p:nvSpPr>
        <p:spPr bwMode="auto">
          <a:xfrm>
            <a:off x="8101013" y="3211513"/>
            <a:ext cx="1008062" cy="576262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DHW</a:t>
            </a:r>
          </a:p>
        </p:txBody>
      </p:sp>
      <p:sp>
        <p:nvSpPr>
          <p:cNvPr id="36878" name="Rectangle 45"/>
          <p:cNvSpPr>
            <a:spLocks noChangeArrowheads="1"/>
          </p:cNvSpPr>
          <p:nvPr/>
        </p:nvSpPr>
        <p:spPr bwMode="auto">
          <a:xfrm>
            <a:off x="673258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Waste Heat</a:t>
            </a:r>
          </a:p>
        </p:txBody>
      </p:sp>
      <p:sp>
        <p:nvSpPr>
          <p:cNvPr id="36879" name="Rectangle 46"/>
          <p:cNvSpPr>
            <a:spLocks noChangeArrowheads="1"/>
          </p:cNvSpPr>
          <p:nvPr/>
        </p:nvSpPr>
        <p:spPr bwMode="auto">
          <a:xfrm>
            <a:off x="1260475" y="260350"/>
            <a:ext cx="1009650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Sun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D8723C5-8E81-45BB-BB2B-52D81E4DE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148138"/>
            <a:ext cx="1008062" cy="576262"/>
          </a:xfrm>
          <a:prstGeom prst="rect">
            <a:avLst/>
          </a:prstGeom>
          <a:noFill/>
          <a:ln w="25400" algn="ctr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Backup</a:t>
            </a:r>
          </a:p>
        </p:txBody>
      </p:sp>
      <p:cxnSp>
        <p:nvCxnSpPr>
          <p:cNvPr id="36881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599782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3">
            <a:extLst>
              <a:ext uri="{FF2B5EF4-FFF2-40B4-BE49-F238E27FC236}">
                <a16:creationId xmlns:a16="http://schemas.microsoft.com/office/drawing/2014/main" id="{C31F0F46-F9BC-4105-A0EB-0B76B357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932238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Cold</a:t>
            </a:r>
          </a:p>
        </p:txBody>
      </p:sp>
      <p:cxnSp>
        <p:nvCxnSpPr>
          <p:cNvPr id="36883" name="Straight Connector 55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6884" name="Rectangle 14"/>
          <p:cNvSpPr>
            <a:spLocks noChangeArrowheads="1"/>
          </p:cNvSpPr>
          <p:nvPr/>
        </p:nvSpPr>
        <p:spPr bwMode="auto">
          <a:xfrm>
            <a:off x="34925" y="4148138"/>
            <a:ext cx="1008063" cy="576262"/>
          </a:xfrm>
          <a:prstGeom prst="rect">
            <a:avLst/>
          </a:prstGeom>
          <a:solidFill>
            <a:srgbClr val="D9D9D9"/>
          </a:solidFill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Energy Carrier</a:t>
            </a:r>
          </a:p>
        </p:txBody>
      </p:sp>
      <p:cxnSp>
        <p:nvCxnSpPr>
          <p:cNvPr id="36885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-2312193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86" name="Rectangle 34"/>
          <p:cNvSpPr>
            <a:spLocks noChangeArrowheads="1"/>
          </p:cNvSpPr>
          <p:nvPr/>
        </p:nvSpPr>
        <p:spPr bwMode="auto">
          <a:xfrm>
            <a:off x="6732588" y="5013325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36887" name="Rectangle 34"/>
          <p:cNvSpPr>
            <a:spLocks noChangeArrowheads="1"/>
          </p:cNvSpPr>
          <p:nvPr/>
        </p:nvSpPr>
        <p:spPr bwMode="auto">
          <a:xfrm>
            <a:off x="6732588" y="5302250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36888" name="Rectangle 28"/>
          <p:cNvSpPr>
            <a:spLocks noChangeArrowheads="1"/>
          </p:cNvSpPr>
          <p:nvPr/>
        </p:nvSpPr>
        <p:spPr bwMode="auto">
          <a:xfrm>
            <a:off x="5364163" y="1341438"/>
            <a:ext cx="1008062" cy="576262"/>
          </a:xfrm>
          <a:prstGeom prst="rect">
            <a:avLst/>
          </a:prstGeom>
          <a:solidFill>
            <a:srgbClr val="00B0F0"/>
          </a:solidFill>
          <a:ln w="25400" algn="ctr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Battery Storage</a:t>
            </a:r>
          </a:p>
        </p:txBody>
      </p:sp>
      <p:sp>
        <p:nvSpPr>
          <p:cNvPr id="36889" name="Rectangle 14"/>
          <p:cNvSpPr>
            <a:spLocks noChangeArrowheads="1"/>
          </p:cNvSpPr>
          <p:nvPr/>
        </p:nvSpPr>
        <p:spPr bwMode="auto">
          <a:xfrm>
            <a:off x="8081963" y="1771650"/>
            <a:ext cx="1008062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AU" altLang="de-DE" sz="1800"/>
              <a:t>Electrical Load</a:t>
            </a:r>
          </a:p>
        </p:txBody>
      </p:sp>
      <p:sp>
        <p:nvSpPr>
          <p:cNvPr id="36890" name="Rectangle 14"/>
          <p:cNvSpPr>
            <a:spLocks noChangeArrowheads="1"/>
          </p:cNvSpPr>
          <p:nvPr/>
        </p:nvSpPr>
        <p:spPr bwMode="auto">
          <a:xfrm>
            <a:off x="34925" y="3213100"/>
            <a:ext cx="1008063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Electricity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(Grid)</a:t>
            </a:r>
          </a:p>
        </p:txBody>
      </p:sp>
      <p:cxnSp>
        <p:nvCxnSpPr>
          <p:cNvPr id="36891" name="AutoShape 21"/>
          <p:cNvCxnSpPr>
            <a:cxnSpLocks noChangeShapeType="1"/>
          </p:cNvCxnSpPr>
          <p:nvPr/>
        </p:nvCxnSpPr>
        <p:spPr bwMode="auto">
          <a:xfrm rot="16200000" flipH="1">
            <a:off x="2483644" y="1197769"/>
            <a:ext cx="3529013" cy="4968875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92" name="AutoShape 23"/>
          <p:cNvCxnSpPr>
            <a:cxnSpLocks noChangeShapeType="1"/>
          </p:cNvCxnSpPr>
          <p:nvPr/>
        </p:nvCxnSpPr>
        <p:spPr bwMode="auto">
          <a:xfrm rot="16200000" flipH="1">
            <a:off x="4932363" y="3357563"/>
            <a:ext cx="1368425" cy="2232025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93" name="AutoShape 24"/>
          <p:cNvCxnSpPr>
            <a:cxnSpLocks noChangeShapeType="1"/>
          </p:cNvCxnSpPr>
          <p:nvPr/>
        </p:nvCxnSpPr>
        <p:spPr bwMode="auto">
          <a:xfrm>
            <a:off x="1042988" y="3502025"/>
            <a:ext cx="2952750" cy="0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4" name="Line 48"/>
          <p:cNvSpPr>
            <a:spLocks noChangeShapeType="1"/>
          </p:cNvSpPr>
          <p:nvPr/>
        </p:nvSpPr>
        <p:spPr bwMode="auto">
          <a:xfrm>
            <a:off x="2268538" y="1628775"/>
            <a:ext cx="3095625" cy="0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32D6C750-928A-4534-BF0A-E6EB37547D7E}"/>
              </a:ext>
            </a:extLst>
          </p:cNvPr>
          <p:cNvCxnSpPr>
            <a:cxnSpLocks/>
          </p:cNvCxnSpPr>
          <p:nvPr/>
        </p:nvCxnSpPr>
        <p:spPr>
          <a:xfrm>
            <a:off x="6372225" y="1630363"/>
            <a:ext cx="1709738" cy="430212"/>
          </a:xfrm>
          <a:prstGeom prst="bentConnector3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Verbinder: gewinkelt 49">
            <a:extLst>
              <a:ext uri="{FF2B5EF4-FFF2-40B4-BE49-F238E27FC236}">
                <a16:creationId xmlns:a16="http://schemas.microsoft.com/office/drawing/2014/main" id="{0A018BE5-538D-425D-9147-EB87B0315996}"/>
              </a:ext>
            </a:extLst>
          </p:cNvPr>
          <p:cNvCxnSpPr>
            <a:cxnSpLocks/>
          </p:cNvCxnSpPr>
          <p:nvPr/>
        </p:nvCxnSpPr>
        <p:spPr>
          <a:xfrm rot="5400000">
            <a:off x="4679950" y="2025650"/>
            <a:ext cx="1296988" cy="1081088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97" name="AutoShape 23"/>
          <p:cNvCxnSpPr>
            <a:cxnSpLocks noChangeShapeType="1"/>
          </p:cNvCxnSpPr>
          <p:nvPr/>
        </p:nvCxnSpPr>
        <p:spPr bwMode="auto">
          <a:xfrm rot="5400000">
            <a:off x="574676" y="2374900"/>
            <a:ext cx="1389062" cy="433387"/>
          </a:xfrm>
          <a:prstGeom prst="bentConnector3">
            <a:avLst>
              <a:gd name="adj1" fmla="val 100144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98" name="AutoShape 26"/>
          <p:cNvCxnSpPr>
            <a:cxnSpLocks noChangeShapeType="1"/>
          </p:cNvCxnSpPr>
          <p:nvPr/>
        </p:nvCxnSpPr>
        <p:spPr bwMode="auto">
          <a:xfrm flipV="1">
            <a:off x="7740650" y="3502025"/>
            <a:ext cx="360363" cy="1800225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99" name="AutoShape 26"/>
          <p:cNvCxnSpPr>
            <a:cxnSpLocks noChangeShapeType="1"/>
          </p:cNvCxnSpPr>
          <p:nvPr/>
        </p:nvCxnSpPr>
        <p:spPr bwMode="auto">
          <a:xfrm flipV="1">
            <a:off x="7732713" y="2925763"/>
            <a:ext cx="360362" cy="2376487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900" name="Rectangle 27"/>
          <p:cNvSpPr>
            <a:spLocks noChangeArrowheads="1"/>
          </p:cNvSpPr>
          <p:nvPr/>
        </p:nvSpPr>
        <p:spPr bwMode="auto">
          <a:xfrm>
            <a:off x="1258888" y="1341438"/>
            <a:ext cx="1009650" cy="576262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PVT</a:t>
            </a:r>
          </a:p>
        </p:txBody>
      </p:sp>
      <p:cxnSp>
        <p:nvCxnSpPr>
          <p:cNvPr id="36901" name="AutoShape 24"/>
          <p:cNvCxnSpPr>
            <a:cxnSpLocks noChangeShapeType="1"/>
          </p:cNvCxnSpPr>
          <p:nvPr/>
        </p:nvCxnSpPr>
        <p:spPr bwMode="auto">
          <a:xfrm flipH="1">
            <a:off x="1763713" y="836613"/>
            <a:ext cx="15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902" name="AutoShape 21"/>
          <p:cNvCxnSpPr>
            <a:cxnSpLocks noChangeShapeType="1"/>
          </p:cNvCxnSpPr>
          <p:nvPr/>
        </p:nvCxnSpPr>
        <p:spPr bwMode="auto">
          <a:xfrm rot="16200000" flipH="1">
            <a:off x="2628107" y="1340644"/>
            <a:ext cx="2376487" cy="1368425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903" name="Text Box 46"/>
          <p:cNvSpPr txBox="1">
            <a:spLocks noChangeArrowheads="1"/>
          </p:cNvSpPr>
          <p:nvPr/>
        </p:nvSpPr>
        <p:spPr bwMode="auto">
          <a:xfrm>
            <a:off x="5292725" y="5557838"/>
            <a:ext cx="1368425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Electrical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Driving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Water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Brine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Refrigerant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Air</a:t>
            </a:r>
          </a:p>
        </p:txBody>
      </p:sp>
      <p:sp>
        <p:nvSpPr>
          <p:cNvPr id="36904" name="Line 48"/>
          <p:cNvSpPr>
            <a:spLocks noChangeShapeType="1"/>
          </p:cNvSpPr>
          <p:nvPr/>
        </p:nvSpPr>
        <p:spPr bwMode="auto">
          <a:xfrm>
            <a:off x="4572000" y="5895975"/>
            <a:ext cx="666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05" name="Line 49"/>
          <p:cNvSpPr>
            <a:spLocks noChangeShapeType="1"/>
          </p:cNvSpPr>
          <p:nvPr/>
        </p:nvSpPr>
        <p:spPr bwMode="auto">
          <a:xfrm>
            <a:off x="4572000" y="6099175"/>
            <a:ext cx="6667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06" name="Line 50"/>
          <p:cNvSpPr>
            <a:spLocks noChangeShapeType="1"/>
          </p:cNvSpPr>
          <p:nvPr/>
        </p:nvSpPr>
        <p:spPr bwMode="auto">
          <a:xfrm>
            <a:off x="4572000" y="6300788"/>
            <a:ext cx="666750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07" name="Line 51"/>
          <p:cNvSpPr>
            <a:spLocks noChangeShapeType="1"/>
          </p:cNvSpPr>
          <p:nvPr/>
        </p:nvSpPr>
        <p:spPr bwMode="auto">
          <a:xfrm>
            <a:off x="4572000" y="6500813"/>
            <a:ext cx="666750" cy="1587"/>
          </a:xfrm>
          <a:prstGeom prst="line">
            <a:avLst/>
          </a:prstGeom>
          <a:noFill/>
          <a:ln w="38100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08" name="Line 48"/>
          <p:cNvSpPr>
            <a:spLocks noChangeShapeType="1"/>
          </p:cNvSpPr>
          <p:nvPr/>
        </p:nvSpPr>
        <p:spPr bwMode="auto">
          <a:xfrm>
            <a:off x="4572000" y="5691188"/>
            <a:ext cx="666750" cy="1587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909" name="Line 51"/>
          <p:cNvSpPr>
            <a:spLocks noChangeShapeType="1"/>
          </p:cNvSpPr>
          <p:nvPr/>
        </p:nvSpPr>
        <p:spPr bwMode="auto">
          <a:xfrm>
            <a:off x="4572000" y="669766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>
            <a:extLst>
              <a:ext uri="{FF2B5EF4-FFF2-40B4-BE49-F238E27FC236}">
                <a16:creationId xmlns:a16="http://schemas.microsoft.com/office/drawing/2014/main" id="{1D8570AC-2EAA-41EB-A2F2-FFC15CDAE182}"/>
              </a:ext>
            </a:extLst>
          </p:cNvPr>
          <p:cNvSpPr/>
          <p:nvPr/>
        </p:nvSpPr>
        <p:spPr>
          <a:xfrm>
            <a:off x="0" y="1052513"/>
            <a:ext cx="1116013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8915" name="Text Box 45"/>
          <p:cNvSpPr txBox="1">
            <a:spLocks noChangeArrowheads="1"/>
          </p:cNvSpPr>
          <p:nvPr/>
        </p:nvSpPr>
        <p:spPr bwMode="auto">
          <a:xfrm>
            <a:off x="1116013" y="5942013"/>
            <a:ext cx="2952750" cy="9159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600" i="1">
                <a:latin typeface="Arial" panose="020B0604020202020204" pitchFamily="34" charset="0"/>
              </a:rPr>
              <a:t>Parallel GSHP concept with PVT, DHW and SH storages and battery storage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de-DE" sz="1600" i="1">
              <a:latin typeface="Arial" panose="020B0604020202020204" pitchFamily="34" charset="0"/>
            </a:endParaRPr>
          </a:p>
        </p:txBody>
      </p:sp>
      <p:sp>
        <p:nvSpPr>
          <p:cNvPr id="2" name="Rectangle 48">
            <a:extLst>
              <a:ext uri="{FF2B5EF4-FFF2-40B4-BE49-F238E27FC236}">
                <a16:creationId xmlns:a16="http://schemas.microsoft.com/office/drawing/2014/main" id="{D9793F5A-7C49-42CD-BB54-DAE9A4726BA2}"/>
              </a:ext>
            </a:extLst>
          </p:cNvPr>
          <p:cNvSpPr/>
          <p:nvPr/>
        </p:nvSpPr>
        <p:spPr>
          <a:xfrm>
            <a:off x="8027988" y="1052513"/>
            <a:ext cx="1116012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8917" name="Rectangle 34"/>
          <p:cNvSpPr>
            <a:spLocks noChangeArrowheads="1"/>
          </p:cNvSpPr>
          <p:nvPr/>
        </p:nvSpPr>
        <p:spPr bwMode="auto">
          <a:xfrm>
            <a:off x="3995738" y="3213100"/>
            <a:ext cx="1008062" cy="576263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Heat Pump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FC82D51-A375-45EC-BEB9-A51CABE1C732}"/>
              </a:ext>
            </a:extLst>
          </p:cNvPr>
          <p:cNvSpPr/>
          <p:nvPr/>
        </p:nvSpPr>
        <p:spPr>
          <a:xfrm>
            <a:off x="-1588" y="0"/>
            <a:ext cx="9144001" cy="1052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0727" name="Rectangle 14">
            <a:extLst>
              <a:ext uri="{FF2B5EF4-FFF2-40B4-BE49-F238E27FC236}">
                <a16:creationId xmlns:a16="http://schemas.microsoft.com/office/drawing/2014/main" id="{FD576187-4586-4056-AD7F-ED6280303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AU" altLang="de-DE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Air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C5C5D-A958-44BC-A87E-F12ED6EE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Water</a:t>
            </a:r>
          </a:p>
        </p:txBody>
      </p:sp>
      <p:sp>
        <p:nvSpPr>
          <p:cNvPr id="38921" name="Rectangle 26"/>
          <p:cNvSpPr>
            <a:spLocks noChangeArrowheads="1"/>
          </p:cNvSpPr>
          <p:nvPr/>
        </p:nvSpPr>
        <p:spPr bwMode="auto">
          <a:xfrm>
            <a:off x="2628900" y="260350"/>
            <a:ext cx="1008063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Ground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F14F67-0BB7-417E-8282-0A874F383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2276475"/>
            <a:ext cx="1008063" cy="576263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Storage (source)</a:t>
            </a:r>
          </a:p>
        </p:txBody>
      </p:sp>
      <p:sp>
        <p:nvSpPr>
          <p:cNvPr id="38923" name="Rectangle 32"/>
          <p:cNvSpPr>
            <a:spLocks noChangeArrowheads="1"/>
          </p:cNvSpPr>
          <p:nvPr/>
        </p:nvSpPr>
        <p:spPr bwMode="auto">
          <a:xfrm>
            <a:off x="6732588" y="5011738"/>
            <a:ext cx="1008062" cy="576262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AU" altLang="de-DE" sz="1800"/>
              <a:t>Storage (DHW)</a:t>
            </a:r>
          </a:p>
        </p:txBody>
      </p:sp>
      <p:sp>
        <p:nvSpPr>
          <p:cNvPr id="38924" name="Rectangle 43"/>
          <p:cNvSpPr>
            <a:spLocks noChangeArrowheads="1"/>
          </p:cNvSpPr>
          <p:nvPr/>
        </p:nvSpPr>
        <p:spPr bwMode="auto">
          <a:xfrm>
            <a:off x="8101013" y="2492375"/>
            <a:ext cx="1008062" cy="576263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Space Heat</a:t>
            </a:r>
          </a:p>
        </p:txBody>
      </p:sp>
      <p:sp>
        <p:nvSpPr>
          <p:cNvPr id="38925" name="Rectangle 44"/>
          <p:cNvSpPr>
            <a:spLocks noChangeArrowheads="1"/>
          </p:cNvSpPr>
          <p:nvPr/>
        </p:nvSpPr>
        <p:spPr bwMode="auto">
          <a:xfrm>
            <a:off x="8101013" y="3211513"/>
            <a:ext cx="1008062" cy="576262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DHW</a:t>
            </a:r>
          </a:p>
        </p:txBody>
      </p:sp>
      <p:sp>
        <p:nvSpPr>
          <p:cNvPr id="38926" name="Rectangle 45"/>
          <p:cNvSpPr>
            <a:spLocks noChangeArrowheads="1"/>
          </p:cNvSpPr>
          <p:nvPr/>
        </p:nvSpPr>
        <p:spPr bwMode="auto">
          <a:xfrm>
            <a:off x="673258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Waste Heat</a:t>
            </a:r>
          </a:p>
        </p:txBody>
      </p:sp>
      <p:sp>
        <p:nvSpPr>
          <p:cNvPr id="38927" name="Rectangle 46"/>
          <p:cNvSpPr>
            <a:spLocks noChangeArrowheads="1"/>
          </p:cNvSpPr>
          <p:nvPr/>
        </p:nvSpPr>
        <p:spPr bwMode="auto">
          <a:xfrm>
            <a:off x="1260475" y="260350"/>
            <a:ext cx="1009650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Sun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D8723C5-8E81-45BB-BB2B-52D81E4DE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148138"/>
            <a:ext cx="1008062" cy="576262"/>
          </a:xfrm>
          <a:prstGeom prst="rect">
            <a:avLst/>
          </a:prstGeom>
          <a:noFill/>
          <a:ln w="25400" algn="ctr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Backup</a:t>
            </a:r>
          </a:p>
        </p:txBody>
      </p:sp>
      <p:cxnSp>
        <p:nvCxnSpPr>
          <p:cNvPr id="38929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599782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3">
            <a:extLst>
              <a:ext uri="{FF2B5EF4-FFF2-40B4-BE49-F238E27FC236}">
                <a16:creationId xmlns:a16="http://schemas.microsoft.com/office/drawing/2014/main" id="{C31F0F46-F9BC-4105-A0EB-0B76B357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932238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Cold</a:t>
            </a:r>
          </a:p>
        </p:txBody>
      </p:sp>
      <p:cxnSp>
        <p:nvCxnSpPr>
          <p:cNvPr id="38931" name="Straight Connector 55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8932" name="Rectangle 14"/>
          <p:cNvSpPr>
            <a:spLocks noChangeArrowheads="1"/>
          </p:cNvSpPr>
          <p:nvPr/>
        </p:nvSpPr>
        <p:spPr bwMode="auto">
          <a:xfrm>
            <a:off x="34925" y="4148138"/>
            <a:ext cx="1008063" cy="576262"/>
          </a:xfrm>
          <a:prstGeom prst="rect">
            <a:avLst/>
          </a:prstGeom>
          <a:solidFill>
            <a:srgbClr val="D9D9D9"/>
          </a:solidFill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Energy Carrier</a:t>
            </a:r>
          </a:p>
        </p:txBody>
      </p:sp>
      <p:cxnSp>
        <p:nvCxnSpPr>
          <p:cNvPr id="38933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-2312193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34" name="Rectangle 34"/>
          <p:cNvSpPr>
            <a:spLocks noChangeArrowheads="1"/>
          </p:cNvSpPr>
          <p:nvPr/>
        </p:nvSpPr>
        <p:spPr bwMode="auto">
          <a:xfrm>
            <a:off x="6732588" y="5013325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38935" name="Rectangle 34"/>
          <p:cNvSpPr>
            <a:spLocks noChangeArrowheads="1"/>
          </p:cNvSpPr>
          <p:nvPr/>
        </p:nvSpPr>
        <p:spPr bwMode="auto">
          <a:xfrm>
            <a:off x="6732588" y="5302250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38936" name="Rectangle 28"/>
          <p:cNvSpPr>
            <a:spLocks noChangeArrowheads="1"/>
          </p:cNvSpPr>
          <p:nvPr/>
        </p:nvSpPr>
        <p:spPr bwMode="auto">
          <a:xfrm>
            <a:off x="5364163" y="1341438"/>
            <a:ext cx="1008062" cy="576262"/>
          </a:xfrm>
          <a:prstGeom prst="rect">
            <a:avLst/>
          </a:prstGeom>
          <a:solidFill>
            <a:srgbClr val="00B0F0"/>
          </a:solidFill>
          <a:ln w="25400" algn="ctr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Battery Storage</a:t>
            </a:r>
          </a:p>
        </p:txBody>
      </p:sp>
      <p:sp>
        <p:nvSpPr>
          <p:cNvPr id="38937" name="Rectangle 14"/>
          <p:cNvSpPr>
            <a:spLocks noChangeArrowheads="1"/>
          </p:cNvSpPr>
          <p:nvPr/>
        </p:nvSpPr>
        <p:spPr bwMode="auto">
          <a:xfrm>
            <a:off x="8081963" y="1771650"/>
            <a:ext cx="1008062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AU" altLang="de-DE" sz="1800"/>
              <a:t>Electrical Load</a:t>
            </a:r>
          </a:p>
        </p:txBody>
      </p:sp>
      <p:sp>
        <p:nvSpPr>
          <p:cNvPr id="38938" name="Rectangle 14"/>
          <p:cNvSpPr>
            <a:spLocks noChangeArrowheads="1"/>
          </p:cNvSpPr>
          <p:nvPr/>
        </p:nvSpPr>
        <p:spPr bwMode="auto">
          <a:xfrm>
            <a:off x="34925" y="3213100"/>
            <a:ext cx="1008063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Electricity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(Grid)</a:t>
            </a:r>
          </a:p>
        </p:txBody>
      </p:sp>
      <p:cxnSp>
        <p:nvCxnSpPr>
          <p:cNvPr id="38939" name="AutoShape 21"/>
          <p:cNvCxnSpPr>
            <a:cxnSpLocks noChangeShapeType="1"/>
          </p:cNvCxnSpPr>
          <p:nvPr/>
        </p:nvCxnSpPr>
        <p:spPr bwMode="auto">
          <a:xfrm rot="16200000" flipH="1">
            <a:off x="2483644" y="1197769"/>
            <a:ext cx="3529013" cy="4968875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40" name="AutoShape 23"/>
          <p:cNvCxnSpPr>
            <a:cxnSpLocks noChangeShapeType="1"/>
          </p:cNvCxnSpPr>
          <p:nvPr/>
        </p:nvCxnSpPr>
        <p:spPr bwMode="auto">
          <a:xfrm rot="16200000" flipH="1">
            <a:off x="4932363" y="3357563"/>
            <a:ext cx="1368425" cy="2232025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41" name="AutoShape 24"/>
          <p:cNvCxnSpPr>
            <a:cxnSpLocks noChangeShapeType="1"/>
          </p:cNvCxnSpPr>
          <p:nvPr/>
        </p:nvCxnSpPr>
        <p:spPr bwMode="auto">
          <a:xfrm>
            <a:off x="1042988" y="3502025"/>
            <a:ext cx="2952750" cy="0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42" name="Line 48"/>
          <p:cNvSpPr>
            <a:spLocks noChangeShapeType="1"/>
          </p:cNvSpPr>
          <p:nvPr/>
        </p:nvSpPr>
        <p:spPr bwMode="auto">
          <a:xfrm>
            <a:off x="2268538" y="1628775"/>
            <a:ext cx="3095625" cy="0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32D6C750-928A-4534-BF0A-E6EB37547D7E}"/>
              </a:ext>
            </a:extLst>
          </p:cNvPr>
          <p:cNvCxnSpPr>
            <a:cxnSpLocks/>
          </p:cNvCxnSpPr>
          <p:nvPr/>
        </p:nvCxnSpPr>
        <p:spPr>
          <a:xfrm>
            <a:off x="6372225" y="1630363"/>
            <a:ext cx="1709738" cy="430212"/>
          </a:xfrm>
          <a:prstGeom prst="bentConnector3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Verbinder: gewinkelt 49">
            <a:extLst>
              <a:ext uri="{FF2B5EF4-FFF2-40B4-BE49-F238E27FC236}">
                <a16:creationId xmlns:a16="http://schemas.microsoft.com/office/drawing/2014/main" id="{0A018BE5-538D-425D-9147-EB87B0315996}"/>
              </a:ext>
            </a:extLst>
          </p:cNvPr>
          <p:cNvCxnSpPr>
            <a:cxnSpLocks/>
          </p:cNvCxnSpPr>
          <p:nvPr/>
        </p:nvCxnSpPr>
        <p:spPr>
          <a:xfrm rot="5400000">
            <a:off x="4679950" y="2025650"/>
            <a:ext cx="1296988" cy="1081088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45" name="AutoShape 23"/>
          <p:cNvCxnSpPr>
            <a:cxnSpLocks noChangeShapeType="1"/>
          </p:cNvCxnSpPr>
          <p:nvPr/>
        </p:nvCxnSpPr>
        <p:spPr bwMode="auto">
          <a:xfrm rot="5400000">
            <a:off x="574676" y="2374900"/>
            <a:ext cx="1389062" cy="433387"/>
          </a:xfrm>
          <a:prstGeom prst="bentConnector3">
            <a:avLst>
              <a:gd name="adj1" fmla="val 100144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46" name="Rectangle 27"/>
          <p:cNvSpPr>
            <a:spLocks noChangeArrowheads="1"/>
          </p:cNvSpPr>
          <p:nvPr/>
        </p:nvSpPr>
        <p:spPr bwMode="auto">
          <a:xfrm>
            <a:off x="1258888" y="1341438"/>
            <a:ext cx="1009650" cy="576262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PVT</a:t>
            </a:r>
          </a:p>
        </p:txBody>
      </p:sp>
      <p:cxnSp>
        <p:nvCxnSpPr>
          <p:cNvPr id="38947" name="AutoShape 24"/>
          <p:cNvCxnSpPr>
            <a:cxnSpLocks noChangeShapeType="1"/>
          </p:cNvCxnSpPr>
          <p:nvPr/>
        </p:nvCxnSpPr>
        <p:spPr bwMode="auto">
          <a:xfrm flipH="1">
            <a:off x="1763713" y="836613"/>
            <a:ext cx="15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48" name="AutoShape 21"/>
          <p:cNvCxnSpPr>
            <a:cxnSpLocks noChangeShapeType="1"/>
          </p:cNvCxnSpPr>
          <p:nvPr/>
        </p:nvCxnSpPr>
        <p:spPr bwMode="auto">
          <a:xfrm rot="16200000" flipH="1">
            <a:off x="2628107" y="1340644"/>
            <a:ext cx="2376487" cy="1368425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49" name="Rectangle 32"/>
          <p:cNvSpPr>
            <a:spLocks noChangeArrowheads="1"/>
          </p:cNvSpPr>
          <p:nvPr/>
        </p:nvSpPr>
        <p:spPr bwMode="auto">
          <a:xfrm>
            <a:off x="6732588" y="2489200"/>
            <a:ext cx="1008062" cy="576263"/>
          </a:xfrm>
          <a:prstGeom prst="rect">
            <a:avLst/>
          </a:prstGeom>
          <a:solidFill>
            <a:schemeClr val="accent1"/>
          </a:solidFill>
          <a:ln w="25400" algn="ctr">
            <a:solidFill>
              <a:srgbClr val="4F81BD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CH" altLang="de-DE" sz="1800"/>
              <a:t>Storage (SH)</a:t>
            </a:r>
          </a:p>
        </p:txBody>
      </p:sp>
      <p:cxnSp>
        <p:nvCxnSpPr>
          <p:cNvPr id="38950" name="AutoShape 26"/>
          <p:cNvCxnSpPr>
            <a:cxnSpLocks noChangeShapeType="1"/>
          </p:cNvCxnSpPr>
          <p:nvPr/>
        </p:nvCxnSpPr>
        <p:spPr bwMode="auto">
          <a:xfrm rot="5400000" flipH="1" flipV="1">
            <a:off x="6913563" y="3824288"/>
            <a:ext cx="1511300" cy="863600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51" name="AutoShape 26"/>
          <p:cNvCxnSpPr>
            <a:cxnSpLocks noChangeShapeType="1"/>
          </p:cNvCxnSpPr>
          <p:nvPr/>
        </p:nvCxnSpPr>
        <p:spPr bwMode="auto">
          <a:xfrm flipV="1">
            <a:off x="5003800" y="2786063"/>
            <a:ext cx="1738313" cy="715962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52" name="AutoShape 26"/>
          <p:cNvCxnSpPr>
            <a:cxnSpLocks noChangeShapeType="1"/>
          </p:cNvCxnSpPr>
          <p:nvPr/>
        </p:nvCxnSpPr>
        <p:spPr bwMode="auto">
          <a:xfrm flipV="1">
            <a:off x="7758113" y="2786063"/>
            <a:ext cx="331787" cy="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53" name="Text Box 46"/>
          <p:cNvSpPr txBox="1">
            <a:spLocks noChangeArrowheads="1"/>
          </p:cNvSpPr>
          <p:nvPr/>
        </p:nvSpPr>
        <p:spPr bwMode="auto">
          <a:xfrm>
            <a:off x="5292725" y="5557838"/>
            <a:ext cx="1368425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Electrical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Driving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Water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Brine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Refrigerant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Air</a:t>
            </a:r>
          </a:p>
        </p:txBody>
      </p:sp>
      <p:sp>
        <p:nvSpPr>
          <p:cNvPr id="38954" name="Line 48"/>
          <p:cNvSpPr>
            <a:spLocks noChangeShapeType="1"/>
          </p:cNvSpPr>
          <p:nvPr/>
        </p:nvSpPr>
        <p:spPr bwMode="auto">
          <a:xfrm>
            <a:off x="4572000" y="5895975"/>
            <a:ext cx="666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55" name="Line 49"/>
          <p:cNvSpPr>
            <a:spLocks noChangeShapeType="1"/>
          </p:cNvSpPr>
          <p:nvPr/>
        </p:nvSpPr>
        <p:spPr bwMode="auto">
          <a:xfrm>
            <a:off x="4572000" y="6099175"/>
            <a:ext cx="6667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56" name="Line 50"/>
          <p:cNvSpPr>
            <a:spLocks noChangeShapeType="1"/>
          </p:cNvSpPr>
          <p:nvPr/>
        </p:nvSpPr>
        <p:spPr bwMode="auto">
          <a:xfrm>
            <a:off x="4572000" y="6300788"/>
            <a:ext cx="666750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57" name="Line 51"/>
          <p:cNvSpPr>
            <a:spLocks noChangeShapeType="1"/>
          </p:cNvSpPr>
          <p:nvPr/>
        </p:nvSpPr>
        <p:spPr bwMode="auto">
          <a:xfrm>
            <a:off x="4572000" y="6500813"/>
            <a:ext cx="666750" cy="1587"/>
          </a:xfrm>
          <a:prstGeom prst="line">
            <a:avLst/>
          </a:prstGeom>
          <a:noFill/>
          <a:ln w="38100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58" name="Line 48"/>
          <p:cNvSpPr>
            <a:spLocks noChangeShapeType="1"/>
          </p:cNvSpPr>
          <p:nvPr/>
        </p:nvSpPr>
        <p:spPr bwMode="auto">
          <a:xfrm>
            <a:off x="4572000" y="5691188"/>
            <a:ext cx="666750" cy="1587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59" name="Line 51"/>
          <p:cNvSpPr>
            <a:spLocks noChangeShapeType="1"/>
          </p:cNvSpPr>
          <p:nvPr/>
        </p:nvSpPr>
        <p:spPr bwMode="auto">
          <a:xfrm>
            <a:off x="4572000" y="669766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>
            <a:extLst>
              <a:ext uri="{FF2B5EF4-FFF2-40B4-BE49-F238E27FC236}">
                <a16:creationId xmlns:a16="http://schemas.microsoft.com/office/drawing/2014/main" id="{1D8570AC-2EAA-41EB-A2F2-FFC15CDAE182}"/>
              </a:ext>
            </a:extLst>
          </p:cNvPr>
          <p:cNvSpPr/>
          <p:nvPr/>
        </p:nvSpPr>
        <p:spPr>
          <a:xfrm>
            <a:off x="0" y="1052513"/>
            <a:ext cx="1116013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40963" name="Text Box 45"/>
          <p:cNvSpPr txBox="1">
            <a:spLocks noChangeArrowheads="1"/>
          </p:cNvSpPr>
          <p:nvPr/>
        </p:nvSpPr>
        <p:spPr bwMode="auto">
          <a:xfrm>
            <a:off x="1116013" y="5942013"/>
            <a:ext cx="2952750" cy="9159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600" i="1">
                <a:latin typeface="Arial" panose="020B0604020202020204" pitchFamily="34" charset="0"/>
              </a:rPr>
              <a:t>Parallel ASHP concept with PVT, electrical heating rod and battery storage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de-DE" sz="1600" i="1">
              <a:latin typeface="Arial" panose="020B0604020202020204" pitchFamily="34" charset="0"/>
            </a:endParaRPr>
          </a:p>
        </p:txBody>
      </p:sp>
      <p:sp>
        <p:nvSpPr>
          <p:cNvPr id="2" name="Rectangle 48">
            <a:extLst>
              <a:ext uri="{FF2B5EF4-FFF2-40B4-BE49-F238E27FC236}">
                <a16:creationId xmlns:a16="http://schemas.microsoft.com/office/drawing/2014/main" id="{D9793F5A-7C49-42CD-BB54-DAE9A4726BA2}"/>
              </a:ext>
            </a:extLst>
          </p:cNvPr>
          <p:cNvSpPr/>
          <p:nvPr/>
        </p:nvSpPr>
        <p:spPr>
          <a:xfrm>
            <a:off x="8027988" y="1052513"/>
            <a:ext cx="1116012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40965" name="Rectangle 34"/>
          <p:cNvSpPr>
            <a:spLocks noChangeArrowheads="1"/>
          </p:cNvSpPr>
          <p:nvPr/>
        </p:nvSpPr>
        <p:spPr bwMode="auto">
          <a:xfrm>
            <a:off x="3995738" y="3213100"/>
            <a:ext cx="1008062" cy="576263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Heat Pump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FC82D51-A375-45EC-BEB9-A51CABE1C732}"/>
              </a:ext>
            </a:extLst>
          </p:cNvPr>
          <p:cNvSpPr/>
          <p:nvPr/>
        </p:nvSpPr>
        <p:spPr>
          <a:xfrm>
            <a:off x="-1588" y="0"/>
            <a:ext cx="9144001" cy="1052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40967" name="Rectangle 14"/>
          <p:cNvSpPr>
            <a:spLocks noChangeArrowheads="1"/>
          </p:cNvSpPr>
          <p:nvPr/>
        </p:nvSpPr>
        <p:spPr bwMode="auto">
          <a:xfrm>
            <a:off x="3995738" y="260350"/>
            <a:ext cx="1008062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Air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C5C5D-A958-44BC-A87E-F12ED6EE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Water</a:t>
            </a:r>
          </a:p>
        </p:txBody>
      </p:sp>
      <p:sp>
        <p:nvSpPr>
          <p:cNvPr id="40969" name="Rectangle 26"/>
          <p:cNvSpPr>
            <a:spLocks noChangeArrowheads="1"/>
          </p:cNvSpPr>
          <p:nvPr/>
        </p:nvSpPr>
        <p:spPr bwMode="auto">
          <a:xfrm>
            <a:off x="2628900" y="260350"/>
            <a:ext cx="1008063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Ground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F14F67-0BB7-417E-8282-0A874F383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2276475"/>
            <a:ext cx="1008063" cy="576263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Storage (source)</a:t>
            </a:r>
          </a:p>
        </p:txBody>
      </p:sp>
      <p:sp>
        <p:nvSpPr>
          <p:cNvPr id="40971" name="Rectangle 32"/>
          <p:cNvSpPr>
            <a:spLocks noChangeArrowheads="1"/>
          </p:cNvSpPr>
          <p:nvPr/>
        </p:nvSpPr>
        <p:spPr bwMode="auto">
          <a:xfrm>
            <a:off x="6732588" y="5011738"/>
            <a:ext cx="1008062" cy="576262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AU" altLang="de-DE" sz="1800"/>
              <a:t>Storage (sink)</a:t>
            </a:r>
          </a:p>
        </p:txBody>
      </p:sp>
      <p:sp>
        <p:nvSpPr>
          <p:cNvPr id="40972" name="Rectangle 43"/>
          <p:cNvSpPr>
            <a:spLocks noChangeArrowheads="1"/>
          </p:cNvSpPr>
          <p:nvPr/>
        </p:nvSpPr>
        <p:spPr bwMode="auto">
          <a:xfrm>
            <a:off x="8101013" y="2492375"/>
            <a:ext cx="1008062" cy="576263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Space Heat</a:t>
            </a:r>
          </a:p>
        </p:txBody>
      </p:sp>
      <p:sp>
        <p:nvSpPr>
          <p:cNvPr id="40973" name="Rectangle 44"/>
          <p:cNvSpPr>
            <a:spLocks noChangeArrowheads="1"/>
          </p:cNvSpPr>
          <p:nvPr/>
        </p:nvSpPr>
        <p:spPr bwMode="auto">
          <a:xfrm>
            <a:off x="8101013" y="3211513"/>
            <a:ext cx="1008062" cy="576262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DHW</a:t>
            </a:r>
          </a:p>
        </p:txBody>
      </p:sp>
      <p:sp>
        <p:nvSpPr>
          <p:cNvPr id="40974" name="Rectangle 45"/>
          <p:cNvSpPr>
            <a:spLocks noChangeArrowheads="1"/>
          </p:cNvSpPr>
          <p:nvPr/>
        </p:nvSpPr>
        <p:spPr bwMode="auto">
          <a:xfrm>
            <a:off x="673258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Waste Heat</a:t>
            </a:r>
          </a:p>
        </p:txBody>
      </p:sp>
      <p:sp>
        <p:nvSpPr>
          <p:cNvPr id="40975" name="Rectangle 46"/>
          <p:cNvSpPr>
            <a:spLocks noChangeArrowheads="1"/>
          </p:cNvSpPr>
          <p:nvPr/>
        </p:nvSpPr>
        <p:spPr bwMode="auto">
          <a:xfrm>
            <a:off x="1260475" y="260350"/>
            <a:ext cx="1009650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Sun</a:t>
            </a:r>
          </a:p>
        </p:txBody>
      </p:sp>
      <p:sp>
        <p:nvSpPr>
          <p:cNvPr id="40976" name="Rectangle 47"/>
          <p:cNvSpPr>
            <a:spLocks noChangeArrowheads="1"/>
          </p:cNvSpPr>
          <p:nvPr/>
        </p:nvSpPr>
        <p:spPr bwMode="auto">
          <a:xfrm>
            <a:off x="5364163" y="4148138"/>
            <a:ext cx="1008062" cy="576262"/>
          </a:xfrm>
          <a:prstGeom prst="rect">
            <a:avLst/>
          </a:prstGeom>
          <a:solidFill>
            <a:srgbClr val="FF9900"/>
          </a:solidFill>
          <a:ln w="25400" algn="ctr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Heating rod</a:t>
            </a:r>
          </a:p>
        </p:txBody>
      </p:sp>
      <p:cxnSp>
        <p:nvCxnSpPr>
          <p:cNvPr id="40977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599782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3">
            <a:extLst>
              <a:ext uri="{FF2B5EF4-FFF2-40B4-BE49-F238E27FC236}">
                <a16:creationId xmlns:a16="http://schemas.microsoft.com/office/drawing/2014/main" id="{C31F0F46-F9BC-4105-A0EB-0B76B357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932238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Cold</a:t>
            </a:r>
          </a:p>
        </p:txBody>
      </p:sp>
      <p:cxnSp>
        <p:nvCxnSpPr>
          <p:cNvPr id="40979" name="Straight Connector 55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0980" name="Rectangle 14"/>
          <p:cNvSpPr>
            <a:spLocks noChangeArrowheads="1"/>
          </p:cNvSpPr>
          <p:nvPr/>
        </p:nvSpPr>
        <p:spPr bwMode="auto">
          <a:xfrm>
            <a:off x="34925" y="4148138"/>
            <a:ext cx="1008063" cy="576262"/>
          </a:xfrm>
          <a:prstGeom prst="rect">
            <a:avLst/>
          </a:prstGeom>
          <a:solidFill>
            <a:srgbClr val="D9D9D9"/>
          </a:solidFill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Energy Carrier</a:t>
            </a:r>
          </a:p>
        </p:txBody>
      </p:sp>
      <p:cxnSp>
        <p:nvCxnSpPr>
          <p:cNvPr id="40981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-2312193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82" name="Rectangle 34"/>
          <p:cNvSpPr>
            <a:spLocks noChangeArrowheads="1"/>
          </p:cNvSpPr>
          <p:nvPr/>
        </p:nvSpPr>
        <p:spPr bwMode="auto">
          <a:xfrm>
            <a:off x="6732588" y="5013325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40983" name="Rectangle 34"/>
          <p:cNvSpPr>
            <a:spLocks noChangeArrowheads="1"/>
          </p:cNvSpPr>
          <p:nvPr/>
        </p:nvSpPr>
        <p:spPr bwMode="auto">
          <a:xfrm>
            <a:off x="6732588" y="5302250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40984" name="Rectangle 28"/>
          <p:cNvSpPr>
            <a:spLocks noChangeArrowheads="1"/>
          </p:cNvSpPr>
          <p:nvPr/>
        </p:nvSpPr>
        <p:spPr bwMode="auto">
          <a:xfrm>
            <a:off x="5364163" y="1341438"/>
            <a:ext cx="1008062" cy="576262"/>
          </a:xfrm>
          <a:prstGeom prst="rect">
            <a:avLst/>
          </a:prstGeom>
          <a:solidFill>
            <a:srgbClr val="00B0F0"/>
          </a:solidFill>
          <a:ln w="25400" algn="ctr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Battery Storage</a:t>
            </a:r>
          </a:p>
        </p:txBody>
      </p:sp>
      <p:sp>
        <p:nvSpPr>
          <p:cNvPr id="40985" name="Rectangle 14"/>
          <p:cNvSpPr>
            <a:spLocks noChangeArrowheads="1"/>
          </p:cNvSpPr>
          <p:nvPr/>
        </p:nvSpPr>
        <p:spPr bwMode="auto">
          <a:xfrm>
            <a:off x="8081963" y="1771650"/>
            <a:ext cx="1008062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AU" altLang="de-DE" sz="1800"/>
              <a:t>Electrical Load</a:t>
            </a:r>
          </a:p>
        </p:txBody>
      </p:sp>
      <p:sp>
        <p:nvSpPr>
          <p:cNvPr id="40986" name="Rectangle 14"/>
          <p:cNvSpPr>
            <a:spLocks noChangeArrowheads="1"/>
          </p:cNvSpPr>
          <p:nvPr/>
        </p:nvSpPr>
        <p:spPr bwMode="auto">
          <a:xfrm>
            <a:off x="34925" y="3213100"/>
            <a:ext cx="1008063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Electricity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(Grid)</a:t>
            </a:r>
          </a:p>
        </p:txBody>
      </p:sp>
      <p:cxnSp>
        <p:nvCxnSpPr>
          <p:cNvPr id="40987" name="AutoShape 21"/>
          <p:cNvCxnSpPr>
            <a:cxnSpLocks noChangeShapeType="1"/>
          </p:cNvCxnSpPr>
          <p:nvPr/>
        </p:nvCxnSpPr>
        <p:spPr bwMode="auto">
          <a:xfrm rot="16200000" flipH="1">
            <a:off x="2483644" y="1197769"/>
            <a:ext cx="3529013" cy="4968875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88" name="AutoShape 23"/>
          <p:cNvCxnSpPr>
            <a:cxnSpLocks noChangeShapeType="1"/>
            <a:stCxn id="40965" idx="2"/>
          </p:cNvCxnSpPr>
          <p:nvPr/>
        </p:nvCxnSpPr>
        <p:spPr bwMode="auto">
          <a:xfrm rot="16200000" flipH="1">
            <a:off x="4860132" y="3429794"/>
            <a:ext cx="1511300" cy="2230437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89" name="AutoShape 25"/>
          <p:cNvCxnSpPr>
            <a:cxnSpLocks noChangeShapeType="1"/>
          </p:cNvCxnSpPr>
          <p:nvPr/>
        </p:nvCxnSpPr>
        <p:spPr bwMode="auto">
          <a:xfrm rot="5400000">
            <a:off x="3312319" y="2024857"/>
            <a:ext cx="23764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0990" name="AutoShape 24"/>
          <p:cNvCxnSpPr>
            <a:cxnSpLocks noChangeShapeType="1"/>
          </p:cNvCxnSpPr>
          <p:nvPr/>
        </p:nvCxnSpPr>
        <p:spPr bwMode="auto">
          <a:xfrm>
            <a:off x="1042988" y="3502025"/>
            <a:ext cx="2952750" cy="0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91" name="Line 48"/>
          <p:cNvSpPr>
            <a:spLocks noChangeShapeType="1"/>
          </p:cNvSpPr>
          <p:nvPr/>
        </p:nvSpPr>
        <p:spPr bwMode="auto">
          <a:xfrm>
            <a:off x="2268538" y="1628775"/>
            <a:ext cx="3095625" cy="0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32D6C750-928A-4534-BF0A-E6EB37547D7E}"/>
              </a:ext>
            </a:extLst>
          </p:cNvPr>
          <p:cNvCxnSpPr>
            <a:cxnSpLocks/>
          </p:cNvCxnSpPr>
          <p:nvPr/>
        </p:nvCxnSpPr>
        <p:spPr>
          <a:xfrm>
            <a:off x="6372225" y="1630363"/>
            <a:ext cx="1709738" cy="430212"/>
          </a:xfrm>
          <a:prstGeom prst="bentConnector3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Verbinder: gewinkelt 49">
            <a:extLst>
              <a:ext uri="{FF2B5EF4-FFF2-40B4-BE49-F238E27FC236}">
                <a16:creationId xmlns:a16="http://schemas.microsoft.com/office/drawing/2014/main" id="{0A018BE5-538D-425D-9147-EB87B0315996}"/>
              </a:ext>
            </a:extLst>
          </p:cNvPr>
          <p:cNvCxnSpPr>
            <a:cxnSpLocks/>
          </p:cNvCxnSpPr>
          <p:nvPr/>
        </p:nvCxnSpPr>
        <p:spPr>
          <a:xfrm rot="5400000">
            <a:off x="4679950" y="2025650"/>
            <a:ext cx="1296988" cy="1081088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94" name="AutoShape 23"/>
          <p:cNvCxnSpPr>
            <a:cxnSpLocks noChangeShapeType="1"/>
          </p:cNvCxnSpPr>
          <p:nvPr/>
        </p:nvCxnSpPr>
        <p:spPr bwMode="auto">
          <a:xfrm rot="5400000">
            <a:off x="574676" y="2374900"/>
            <a:ext cx="1389062" cy="433387"/>
          </a:xfrm>
          <a:prstGeom prst="bentConnector3">
            <a:avLst>
              <a:gd name="adj1" fmla="val 100144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95" name="AutoShape 26"/>
          <p:cNvCxnSpPr>
            <a:cxnSpLocks noChangeShapeType="1"/>
          </p:cNvCxnSpPr>
          <p:nvPr/>
        </p:nvCxnSpPr>
        <p:spPr bwMode="auto">
          <a:xfrm flipV="1">
            <a:off x="7740650" y="3502025"/>
            <a:ext cx="360363" cy="1800225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96" name="AutoShape 26"/>
          <p:cNvCxnSpPr>
            <a:cxnSpLocks noChangeShapeType="1"/>
          </p:cNvCxnSpPr>
          <p:nvPr/>
        </p:nvCxnSpPr>
        <p:spPr bwMode="auto">
          <a:xfrm flipV="1">
            <a:off x="7732713" y="2925763"/>
            <a:ext cx="360362" cy="2376487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97" name="Rectangle 27"/>
          <p:cNvSpPr>
            <a:spLocks noChangeArrowheads="1"/>
          </p:cNvSpPr>
          <p:nvPr/>
        </p:nvSpPr>
        <p:spPr bwMode="auto">
          <a:xfrm>
            <a:off x="1258888" y="1341438"/>
            <a:ext cx="1009650" cy="576262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PVT</a:t>
            </a:r>
          </a:p>
        </p:txBody>
      </p:sp>
      <p:cxnSp>
        <p:nvCxnSpPr>
          <p:cNvPr id="40998" name="AutoShape 24"/>
          <p:cNvCxnSpPr>
            <a:cxnSpLocks noChangeShapeType="1"/>
          </p:cNvCxnSpPr>
          <p:nvPr/>
        </p:nvCxnSpPr>
        <p:spPr bwMode="auto">
          <a:xfrm flipH="1">
            <a:off x="1763713" y="836613"/>
            <a:ext cx="15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99" name="AutoShape 21"/>
          <p:cNvCxnSpPr>
            <a:cxnSpLocks noChangeShapeType="1"/>
          </p:cNvCxnSpPr>
          <p:nvPr/>
        </p:nvCxnSpPr>
        <p:spPr bwMode="auto">
          <a:xfrm>
            <a:off x="1042988" y="3502025"/>
            <a:ext cx="4321175" cy="935038"/>
          </a:xfrm>
          <a:prstGeom prst="bentConnector3">
            <a:avLst>
              <a:gd name="adj1" fmla="val 49963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1000" name="AutoShape 23"/>
          <p:cNvCxnSpPr>
            <a:cxnSpLocks noChangeShapeType="1"/>
          </p:cNvCxnSpPr>
          <p:nvPr/>
        </p:nvCxnSpPr>
        <p:spPr bwMode="auto">
          <a:xfrm rot="16200000" flipH="1">
            <a:off x="6084094" y="4509294"/>
            <a:ext cx="433388" cy="863600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Verbinder: gewinkelt 51">
            <a:extLst>
              <a:ext uri="{FF2B5EF4-FFF2-40B4-BE49-F238E27FC236}">
                <a16:creationId xmlns:a16="http://schemas.microsoft.com/office/drawing/2014/main" id="{D6A5177D-98D4-4C6A-B215-9C1829C623E3}"/>
              </a:ext>
            </a:extLst>
          </p:cNvPr>
          <p:cNvCxnSpPr>
            <a:cxnSpLocks/>
          </p:cNvCxnSpPr>
          <p:nvPr/>
        </p:nvCxnSpPr>
        <p:spPr>
          <a:xfrm rot="5400000">
            <a:off x="5077619" y="3356769"/>
            <a:ext cx="1582738" cy="0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2" name="Text Box 46"/>
          <p:cNvSpPr txBox="1">
            <a:spLocks noChangeArrowheads="1"/>
          </p:cNvSpPr>
          <p:nvPr/>
        </p:nvSpPr>
        <p:spPr bwMode="auto">
          <a:xfrm>
            <a:off x="5292725" y="5557838"/>
            <a:ext cx="1368425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Electrical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Driving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Water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Brine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Refrigerant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Air</a:t>
            </a:r>
          </a:p>
        </p:txBody>
      </p:sp>
      <p:sp>
        <p:nvSpPr>
          <p:cNvPr id="41003" name="Line 48"/>
          <p:cNvSpPr>
            <a:spLocks noChangeShapeType="1"/>
          </p:cNvSpPr>
          <p:nvPr/>
        </p:nvSpPr>
        <p:spPr bwMode="auto">
          <a:xfrm>
            <a:off x="4572000" y="5895975"/>
            <a:ext cx="666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04" name="Line 49"/>
          <p:cNvSpPr>
            <a:spLocks noChangeShapeType="1"/>
          </p:cNvSpPr>
          <p:nvPr/>
        </p:nvSpPr>
        <p:spPr bwMode="auto">
          <a:xfrm>
            <a:off x="4572000" y="6099175"/>
            <a:ext cx="6667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05" name="Line 50"/>
          <p:cNvSpPr>
            <a:spLocks noChangeShapeType="1"/>
          </p:cNvSpPr>
          <p:nvPr/>
        </p:nvSpPr>
        <p:spPr bwMode="auto">
          <a:xfrm>
            <a:off x="4572000" y="6300788"/>
            <a:ext cx="666750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06" name="Line 51"/>
          <p:cNvSpPr>
            <a:spLocks noChangeShapeType="1"/>
          </p:cNvSpPr>
          <p:nvPr/>
        </p:nvSpPr>
        <p:spPr bwMode="auto">
          <a:xfrm>
            <a:off x="4572000" y="6500813"/>
            <a:ext cx="666750" cy="1587"/>
          </a:xfrm>
          <a:prstGeom prst="line">
            <a:avLst/>
          </a:prstGeom>
          <a:noFill/>
          <a:ln w="38100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07" name="Line 48"/>
          <p:cNvSpPr>
            <a:spLocks noChangeShapeType="1"/>
          </p:cNvSpPr>
          <p:nvPr/>
        </p:nvSpPr>
        <p:spPr bwMode="auto">
          <a:xfrm>
            <a:off x="4572000" y="5691188"/>
            <a:ext cx="666750" cy="1587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08" name="Line 51"/>
          <p:cNvSpPr>
            <a:spLocks noChangeShapeType="1"/>
          </p:cNvSpPr>
          <p:nvPr/>
        </p:nvSpPr>
        <p:spPr bwMode="auto">
          <a:xfrm>
            <a:off x="4572000" y="669766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>
            <a:extLst>
              <a:ext uri="{FF2B5EF4-FFF2-40B4-BE49-F238E27FC236}">
                <a16:creationId xmlns:a16="http://schemas.microsoft.com/office/drawing/2014/main" id="{1D8570AC-2EAA-41EB-A2F2-FFC15CDAE182}"/>
              </a:ext>
            </a:extLst>
          </p:cNvPr>
          <p:cNvSpPr/>
          <p:nvPr/>
        </p:nvSpPr>
        <p:spPr>
          <a:xfrm>
            <a:off x="0" y="1052513"/>
            <a:ext cx="1116013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43011" name="Text Box 45"/>
          <p:cNvSpPr txBox="1">
            <a:spLocks noChangeArrowheads="1"/>
          </p:cNvSpPr>
          <p:nvPr/>
        </p:nvSpPr>
        <p:spPr bwMode="auto">
          <a:xfrm>
            <a:off x="1116013" y="5942013"/>
            <a:ext cx="2952750" cy="9159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600" i="1">
                <a:latin typeface="Arial" panose="020B0604020202020204" pitchFamily="34" charset="0"/>
              </a:rPr>
              <a:t>Parallel and serial GSHP concept with PVT and battery storage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de-DE" sz="1600" i="1">
              <a:latin typeface="Arial" panose="020B0604020202020204" pitchFamily="34" charset="0"/>
            </a:endParaRPr>
          </a:p>
        </p:txBody>
      </p:sp>
      <p:sp>
        <p:nvSpPr>
          <p:cNvPr id="2" name="Rectangle 48">
            <a:extLst>
              <a:ext uri="{FF2B5EF4-FFF2-40B4-BE49-F238E27FC236}">
                <a16:creationId xmlns:a16="http://schemas.microsoft.com/office/drawing/2014/main" id="{D9793F5A-7C49-42CD-BB54-DAE9A4726BA2}"/>
              </a:ext>
            </a:extLst>
          </p:cNvPr>
          <p:cNvSpPr/>
          <p:nvPr/>
        </p:nvSpPr>
        <p:spPr>
          <a:xfrm>
            <a:off x="8027988" y="1052513"/>
            <a:ext cx="1116012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43013" name="Rectangle 34"/>
          <p:cNvSpPr>
            <a:spLocks noChangeArrowheads="1"/>
          </p:cNvSpPr>
          <p:nvPr/>
        </p:nvSpPr>
        <p:spPr bwMode="auto">
          <a:xfrm>
            <a:off x="3995738" y="3213100"/>
            <a:ext cx="1008062" cy="576263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Heat Pump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FC82D51-A375-45EC-BEB9-A51CABE1C732}"/>
              </a:ext>
            </a:extLst>
          </p:cNvPr>
          <p:cNvSpPr/>
          <p:nvPr/>
        </p:nvSpPr>
        <p:spPr>
          <a:xfrm>
            <a:off x="-1588" y="0"/>
            <a:ext cx="9144001" cy="1052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0727" name="Rectangle 14">
            <a:extLst>
              <a:ext uri="{FF2B5EF4-FFF2-40B4-BE49-F238E27FC236}">
                <a16:creationId xmlns:a16="http://schemas.microsoft.com/office/drawing/2014/main" id="{FD576187-4586-4056-AD7F-ED6280303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AU" altLang="de-DE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Air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C5C5D-A958-44BC-A87E-F12ED6EE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Water</a:t>
            </a:r>
          </a:p>
        </p:txBody>
      </p:sp>
      <p:sp>
        <p:nvSpPr>
          <p:cNvPr id="43017" name="Rectangle 26"/>
          <p:cNvSpPr>
            <a:spLocks noChangeArrowheads="1"/>
          </p:cNvSpPr>
          <p:nvPr/>
        </p:nvSpPr>
        <p:spPr bwMode="auto">
          <a:xfrm>
            <a:off x="2628900" y="260350"/>
            <a:ext cx="1008063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Ground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F14F67-0BB7-417E-8282-0A874F383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2276475"/>
            <a:ext cx="1008063" cy="576263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Storage (source)</a:t>
            </a:r>
          </a:p>
        </p:txBody>
      </p:sp>
      <p:sp>
        <p:nvSpPr>
          <p:cNvPr id="43019" name="Rectangle 32"/>
          <p:cNvSpPr>
            <a:spLocks noChangeArrowheads="1"/>
          </p:cNvSpPr>
          <p:nvPr/>
        </p:nvSpPr>
        <p:spPr bwMode="auto">
          <a:xfrm>
            <a:off x="6732588" y="5011738"/>
            <a:ext cx="1008062" cy="576262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AU" altLang="de-DE" sz="1800"/>
              <a:t>Storage (sink)</a:t>
            </a:r>
          </a:p>
        </p:txBody>
      </p:sp>
      <p:sp>
        <p:nvSpPr>
          <p:cNvPr id="43020" name="Rectangle 43"/>
          <p:cNvSpPr>
            <a:spLocks noChangeArrowheads="1"/>
          </p:cNvSpPr>
          <p:nvPr/>
        </p:nvSpPr>
        <p:spPr bwMode="auto">
          <a:xfrm>
            <a:off x="8101013" y="2492375"/>
            <a:ext cx="1008062" cy="576263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Space Heat</a:t>
            </a:r>
          </a:p>
        </p:txBody>
      </p:sp>
      <p:sp>
        <p:nvSpPr>
          <p:cNvPr id="43021" name="Rectangle 44"/>
          <p:cNvSpPr>
            <a:spLocks noChangeArrowheads="1"/>
          </p:cNvSpPr>
          <p:nvPr/>
        </p:nvSpPr>
        <p:spPr bwMode="auto">
          <a:xfrm>
            <a:off x="8101013" y="3211513"/>
            <a:ext cx="1008062" cy="576262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DHW</a:t>
            </a:r>
          </a:p>
        </p:txBody>
      </p:sp>
      <p:sp>
        <p:nvSpPr>
          <p:cNvPr id="43022" name="Rectangle 45"/>
          <p:cNvSpPr>
            <a:spLocks noChangeArrowheads="1"/>
          </p:cNvSpPr>
          <p:nvPr/>
        </p:nvSpPr>
        <p:spPr bwMode="auto">
          <a:xfrm>
            <a:off x="673258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Waste Heat</a:t>
            </a:r>
          </a:p>
        </p:txBody>
      </p:sp>
      <p:sp>
        <p:nvSpPr>
          <p:cNvPr id="43023" name="Rectangle 46"/>
          <p:cNvSpPr>
            <a:spLocks noChangeArrowheads="1"/>
          </p:cNvSpPr>
          <p:nvPr/>
        </p:nvSpPr>
        <p:spPr bwMode="auto">
          <a:xfrm>
            <a:off x="1260475" y="260350"/>
            <a:ext cx="1009650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Sun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D8723C5-8E81-45BB-BB2B-52D81E4DE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148138"/>
            <a:ext cx="1008062" cy="576262"/>
          </a:xfrm>
          <a:prstGeom prst="rect">
            <a:avLst/>
          </a:prstGeom>
          <a:noFill/>
          <a:ln w="25400" algn="ctr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Backup</a:t>
            </a:r>
          </a:p>
        </p:txBody>
      </p:sp>
      <p:cxnSp>
        <p:nvCxnSpPr>
          <p:cNvPr id="43025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599782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3">
            <a:extLst>
              <a:ext uri="{FF2B5EF4-FFF2-40B4-BE49-F238E27FC236}">
                <a16:creationId xmlns:a16="http://schemas.microsoft.com/office/drawing/2014/main" id="{C31F0F46-F9BC-4105-A0EB-0B76B357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932238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Cold</a:t>
            </a:r>
          </a:p>
        </p:txBody>
      </p:sp>
      <p:cxnSp>
        <p:nvCxnSpPr>
          <p:cNvPr id="43027" name="Straight Connector 55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3028" name="Rectangle 14"/>
          <p:cNvSpPr>
            <a:spLocks noChangeArrowheads="1"/>
          </p:cNvSpPr>
          <p:nvPr/>
        </p:nvSpPr>
        <p:spPr bwMode="auto">
          <a:xfrm>
            <a:off x="34925" y="4148138"/>
            <a:ext cx="1008063" cy="576262"/>
          </a:xfrm>
          <a:prstGeom prst="rect">
            <a:avLst/>
          </a:prstGeom>
          <a:solidFill>
            <a:srgbClr val="D9D9D9"/>
          </a:solidFill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Energy Carrier</a:t>
            </a:r>
          </a:p>
        </p:txBody>
      </p:sp>
      <p:cxnSp>
        <p:nvCxnSpPr>
          <p:cNvPr id="43029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-2312193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30" name="Rectangle 34"/>
          <p:cNvSpPr>
            <a:spLocks noChangeArrowheads="1"/>
          </p:cNvSpPr>
          <p:nvPr/>
        </p:nvSpPr>
        <p:spPr bwMode="auto">
          <a:xfrm>
            <a:off x="6732588" y="5013325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43031" name="Rectangle 34"/>
          <p:cNvSpPr>
            <a:spLocks noChangeArrowheads="1"/>
          </p:cNvSpPr>
          <p:nvPr/>
        </p:nvSpPr>
        <p:spPr bwMode="auto">
          <a:xfrm>
            <a:off x="6732588" y="5302250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43032" name="Rectangle 28"/>
          <p:cNvSpPr>
            <a:spLocks noChangeArrowheads="1"/>
          </p:cNvSpPr>
          <p:nvPr/>
        </p:nvSpPr>
        <p:spPr bwMode="auto">
          <a:xfrm>
            <a:off x="5364163" y="1341438"/>
            <a:ext cx="1008062" cy="576262"/>
          </a:xfrm>
          <a:prstGeom prst="rect">
            <a:avLst/>
          </a:prstGeom>
          <a:solidFill>
            <a:srgbClr val="00B0F0"/>
          </a:solidFill>
          <a:ln w="25400" algn="ctr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Battery Storage</a:t>
            </a:r>
          </a:p>
        </p:txBody>
      </p:sp>
      <p:sp>
        <p:nvSpPr>
          <p:cNvPr id="43033" name="Rectangle 14"/>
          <p:cNvSpPr>
            <a:spLocks noChangeArrowheads="1"/>
          </p:cNvSpPr>
          <p:nvPr/>
        </p:nvSpPr>
        <p:spPr bwMode="auto">
          <a:xfrm>
            <a:off x="8081963" y="1771650"/>
            <a:ext cx="1008062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AU" altLang="de-DE" sz="1800"/>
              <a:t>Electrical Load</a:t>
            </a:r>
          </a:p>
        </p:txBody>
      </p:sp>
      <p:sp>
        <p:nvSpPr>
          <p:cNvPr id="43034" name="Rectangle 14"/>
          <p:cNvSpPr>
            <a:spLocks noChangeArrowheads="1"/>
          </p:cNvSpPr>
          <p:nvPr/>
        </p:nvSpPr>
        <p:spPr bwMode="auto">
          <a:xfrm>
            <a:off x="34925" y="3213100"/>
            <a:ext cx="1008063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Electricity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(Grid)</a:t>
            </a:r>
          </a:p>
        </p:txBody>
      </p:sp>
      <p:cxnSp>
        <p:nvCxnSpPr>
          <p:cNvPr id="43035" name="AutoShape 21"/>
          <p:cNvCxnSpPr>
            <a:cxnSpLocks noChangeShapeType="1"/>
          </p:cNvCxnSpPr>
          <p:nvPr/>
        </p:nvCxnSpPr>
        <p:spPr bwMode="auto">
          <a:xfrm rot="16200000" flipH="1">
            <a:off x="2483644" y="1197769"/>
            <a:ext cx="3529013" cy="4968875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36" name="AutoShape 23"/>
          <p:cNvCxnSpPr>
            <a:cxnSpLocks noChangeShapeType="1"/>
          </p:cNvCxnSpPr>
          <p:nvPr/>
        </p:nvCxnSpPr>
        <p:spPr bwMode="auto">
          <a:xfrm rot="16200000" flipH="1">
            <a:off x="4932363" y="3357563"/>
            <a:ext cx="1368425" cy="2232025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37" name="AutoShape 24"/>
          <p:cNvCxnSpPr>
            <a:cxnSpLocks noChangeShapeType="1"/>
          </p:cNvCxnSpPr>
          <p:nvPr/>
        </p:nvCxnSpPr>
        <p:spPr bwMode="auto">
          <a:xfrm>
            <a:off x="1042988" y="3502025"/>
            <a:ext cx="2952750" cy="0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38" name="Line 48"/>
          <p:cNvSpPr>
            <a:spLocks noChangeShapeType="1"/>
          </p:cNvSpPr>
          <p:nvPr/>
        </p:nvSpPr>
        <p:spPr bwMode="auto">
          <a:xfrm>
            <a:off x="2268538" y="1628775"/>
            <a:ext cx="3095625" cy="0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32D6C750-928A-4534-BF0A-E6EB37547D7E}"/>
              </a:ext>
            </a:extLst>
          </p:cNvPr>
          <p:cNvCxnSpPr>
            <a:cxnSpLocks/>
          </p:cNvCxnSpPr>
          <p:nvPr/>
        </p:nvCxnSpPr>
        <p:spPr>
          <a:xfrm>
            <a:off x="6372225" y="1630363"/>
            <a:ext cx="1709738" cy="430212"/>
          </a:xfrm>
          <a:prstGeom prst="bentConnector3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Verbinder: gewinkelt 49">
            <a:extLst>
              <a:ext uri="{FF2B5EF4-FFF2-40B4-BE49-F238E27FC236}">
                <a16:creationId xmlns:a16="http://schemas.microsoft.com/office/drawing/2014/main" id="{0A018BE5-538D-425D-9147-EB87B0315996}"/>
              </a:ext>
            </a:extLst>
          </p:cNvPr>
          <p:cNvCxnSpPr>
            <a:cxnSpLocks/>
          </p:cNvCxnSpPr>
          <p:nvPr/>
        </p:nvCxnSpPr>
        <p:spPr>
          <a:xfrm rot="5400000">
            <a:off x="4679950" y="2025650"/>
            <a:ext cx="1296988" cy="1081088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41" name="AutoShape 23"/>
          <p:cNvCxnSpPr>
            <a:cxnSpLocks noChangeShapeType="1"/>
          </p:cNvCxnSpPr>
          <p:nvPr/>
        </p:nvCxnSpPr>
        <p:spPr bwMode="auto">
          <a:xfrm rot="5400000">
            <a:off x="574676" y="2374900"/>
            <a:ext cx="1389062" cy="433387"/>
          </a:xfrm>
          <a:prstGeom prst="bentConnector3">
            <a:avLst>
              <a:gd name="adj1" fmla="val 100144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42" name="AutoShape 26"/>
          <p:cNvCxnSpPr>
            <a:cxnSpLocks noChangeShapeType="1"/>
          </p:cNvCxnSpPr>
          <p:nvPr/>
        </p:nvCxnSpPr>
        <p:spPr bwMode="auto">
          <a:xfrm flipV="1">
            <a:off x="7740650" y="3502025"/>
            <a:ext cx="360363" cy="1800225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43" name="AutoShape 26"/>
          <p:cNvCxnSpPr>
            <a:cxnSpLocks noChangeShapeType="1"/>
          </p:cNvCxnSpPr>
          <p:nvPr/>
        </p:nvCxnSpPr>
        <p:spPr bwMode="auto">
          <a:xfrm flipV="1">
            <a:off x="7732713" y="2925763"/>
            <a:ext cx="360362" cy="2376487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44" name="Rectangle 27"/>
          <p:cNvSpPr>
            <a:spLocks noChangeArrowheads="1"/>
          </p:cNvSpPr>
          <p:nvPr/>
        </p:nvSpPr>
        <p:spPr bwMode="auto">
          <a:xfrm>
            <a:off x="1258888" y="1341438"/>
            <a:ext cx="1009650" cy="576262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PVT</a:t>
            </a:r>
          </a:p>
        </p:txBody>
      </p:sp>
      <p:cxnSp>
        <p:nvCxnSpPr>
          <p:cNvPr id="43045" name="AutoShape 24"/>
          <p:cNvCxnSpPr>
            <a:cxnSpLocks noChangeShapeType="1"/>
          </p:cNvCxnSpPr>
          <p:nvPr/>
        </p:nvCxnSpPr>
        <p:spPr bwMode="auto">
          <a:xfrm flipH="1">
            <a:off x="1763713" y="836613"/>
            <a:ext cx="15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46" name="AutoShape 21"/>
          <p:cNvCxnSpPr>
            <a:cxnSpLocks noChangeShapeType="1"/>
          </p:cNvCxnSpPr>
          <p:nvPr/>
        </p:nvCxnSpPr>
        <p:spPr bwMode="auto">
          <a:xfrm rot="16200000" flipH="1">
            <a:off x="2628107" y="1340644"/>
            <a:ext cx="2376487" cy="1368425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47" name="AutoShape 21"/>
          <p:cNvCxnSpPr>
            <a:cxnSpLocks noChangeShapeType="1"/>
          </p:cNvCxnSpPr>
          <p:nvPr/>
        </p:nvCxnSpPr>
        <p:spPr bwMode="auto">
          <a:xfrm rot="16200000" flipH="1">
            <a:off x="2159794" y="1521619"/>
            <a:ext cx="1439863" cy="2232025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48" name="Text Box 46"/>
          <p:cNvSpPr txBox="1">
            <a:spLocks noChangeArrowheads="1"/>
          </p:cNvSpPr>
          <p:nvPr/>
        </p:nvSpPr>
        <p:spPr bwMode="auto">
          <a:xfrm>
            <a:off x="5292725" y="5557838"/>
            <a:ext cx="1368425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Electrical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Driving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Water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Brine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Refrigerant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Air</a:t>
            </a:r>
          </a:p>
        </p:txBody>
      </p:sp>
      <p:sp>
        <p:nvSpPr>
          <p:cNvPr id="43049" name="Line 48"/>
          <p:cNvSpPr>
            <a:spLocks noChangeShapeType="1"/>
          </p:cNvSpPr>
          <p:nvPr/>
        </p:nvSpPr>
        <p:spPr bwMode="auto">
          <a:xfrm>
            <a:off x="4572000" y="5895975"/>
            <a:ext cx="666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50" name="Line 49"/>
          <p:cNvSpPr>
            <a:spLocks noChangeShapeType="1"/>
          </p:cNvSpPr>
          <p:nvPr/>
        </p:nvSpPr>
        <p:spPr bwMode="auto">
          <a:xfrm>
            <a:off x="4572000" y="6099175"/>
            <a:ext cx="6667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51" name="Line 50"/>
          <p:cNvSpPr>
            <a:spLocks noChangeShapeType="1"/>
          </p:cNvSpPr>
          <p:nvPr/>
        </p:nvSpPr>
        <p:spPr bwMode="auto">
          <a:xfrm>
            <a:off x="4572000" y="6300788"/>
            <a:ext cx="666750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52" name="Line 51"/>
          <p:cNvSpPr>
            <a:spLocks noChangeShapeType="1"/>
          </p:cNvSpPr>
          <p:nvPr/>
        </p:nvSpPr>
        <p:spPr bwMode="auto">
          <a:xfrm>
            <a:off x="4572000" y="6500813"/>
            <a:ext cx="666750" cy="1587"/>
          </a:xfrm>
          <a:prstGeom prst="line">
            <a:avLst/>
          </a:prstGeom>
          <a:noFill/>
          <a:ln w="38100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53" name="Line 48"/>
          <p:cNvSpPr>
            <a:spLocks noChangeShapeType="1"/>
          </p:cNvSpPr>
          <p:nvPr/>
        </p:nvSpPr>
        <p:spPr bwMode="auto">
          <a:xfrm>
            <a:off x="4572000" y="5691188"/>
            <a:ext cx="666750" cy="1587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54" name="Line 51"/>
          <p:cNvSpPr>
            <a:spLocks noChangeShapeType="1"/>
          </p:cNvSpPr>
          <p:nvPr/>
        </p:nvSpPr>
        <p:spPr bwMode="auto">
          <a:xfrm>
            <a:off x="4572000" y="669766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>
            <a:extLst>
              <a:ext uri="{FF2B5EF4-FFF2-40B4-BE49-F238E27FC236}">
                <a16:creationId xmlns:a16="http://schemas.microsoft.com/office/drawing/2014/main" id="{1D8570AC-2EAA-41EB-A2F2-FFC15CDAE182}"/>
              </a:ext>
            </a:extLst>
          </p:cNvPr>
          <p:cNvSpPr/>
          <p:nvPr/>
        </p:nvSpPr>
        <p:spPr>
          <a:xfrm>
            <a:off x="0" y="1052513"/>
            <a:ext cx="1116013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45059" name="Text Box 45"/>
          <p:cNvSpPr txBox="1">
            <a:spLocks noChangeArrowheads="1"/>
          </p:cNvSpPr>
          <p:nvPr/>
        </p:nvSpPr>
        <p:spPr bwMode="auto">
          <a:xfrm>
            <a:off x="1116013" y="5942013"/>
            <a:ext cx="2952750" cy="9159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600" i="1">
                <a:latin typeface="Arial" panose="020B0604020202020204" pitchFamily="34" charset="0"/>
              </a:rPr>
              <a:t>Parallel and serial </a:t>
            </a:r>
            <a:r>
              <a:rPr lang="en-AU" altLang="de-DE" sz="1600" i="1">
                <a:latin typeface="Arial" panose="020B0604020202020204" pitchFamily="34" charset="0"/>
              </a:rPr>
              <a:t>concept with dual source heat pump, PVT and battery storage</a:t>
            </a:r>
          </a:p>
        </p:txBody>
      </p:sp>
      <p:sp>
        <p:nvSpPr>
          <p:cNvPr id="2" name="Rectangle 48">
            <a:extLst>
              <a:ext uri="{FF2B5EF4-FFF2-40B4-BE49-F238E27FC236}">
                <a16:creationId xmlns:a16="http://schemas.microsoft.com/office/drawing/2014/main" id="{D9793F5A-7C49-42CD-BB54-DAE9A4726BA2}"/>
              </a:ext>
            </a:extLst>
          </p:cNvPr>
          <p:cNvSpPr/>
          <p:nvPr/>
        </p:nvSpPr>
        <p:spPr>
          <a:xfrm>
            <a:off x="8027988" y="1052513"/>
            <a:ext cx="1116012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45061" name="Rectangle 34"/>
          <p:cNvSpPr>
            <a:spLocks noChangeArrowheads="1"/>
          </p:cNvSpPr>
          <p:nvPr/>
        </p:nvSpPr>
        <p:spPr bwMode="auto">
          <a:xfrm>
            <a:off x="3995738" y="3213100"/>
            <a:ext cx="1008062" cy="576263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Heat Pump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FC82D51-A375-45EC-BEB9-A51CABE1C732}"/>
              </a:ext>
            </a:extLst>
          </p:cNvPr>
          <p:cNvSpPr/>
          <p:nvPr/>
        </p:nvSpPr>
        <p:spPr>
          <a:xfrm>
            <a:off x="-1588" y="0"/>
            <a:ext cx="9144001" cy="1052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45063" name="Rectangle 14"/>
          <p:cNvSpPr>
            <a:spLocks noChangeArrowheads="1"/>
          </p:cNvSpPr>
          <p:nvPr/>
        </p:nvSpPr>
        <p:spPr bwMode="auto">
          <a:xfrm>
            <a:off x="3995738" y="260350"/>
            <a:ext cx="1008062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Air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C5C5D-A958-44BC-A87E-F12ED6EE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Water</a:t>
            </a:r>
          </a:p>
        </p:txBody>
      </p:sp>
      <p:sp>
        <p:nvSpPr>
          <p:cNvPr id="45065" name="Rectangle 26"/>
          <p:cNvSpPr>
            <a:spLocks noChangeArrowheads="1"/>
          </p:cNvSpPr>
          <p:nvPr/>
        </p:nvSpPr>
        <p:spPr bwMode="auto">
          <a:xfrm>
            <a:off x="2628900" y="260350"/>
            <a:ext cx="1008063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Ground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F14F67-0BB7-417E-8282-0A874F383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2276475"/>
            <a:ext cx="1008063" cy="576263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Storage (source)</a:t>
            </a:r>
          </a:p>
        </p:txBody>
      </p:sp>
      <p:sp>
        <p:nvSpPr>
          <p:cNvPr id="45067" name="Rectangle 32"/>
          <p:cNvSpPr>
            <a:spLocks noChangeArrowheads="1"/>
          </p:cNvSpPr>
          <p:nvPr/>
        </p:nvSpPr>
        <p:spPr bwMode="auto">
          <a:xfrm>
            <a:off x="6732588" y="5011738"/>
            <a:ext cx="1008062" cy="576262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AU" altLang="de-DE" sz="1800"/>
              <a:t>Storage (sink)</a:t>
            </a:r>
          </a:p>
        </p:txBody>
      </p:sp>
      <p:sp>
        <p:nvSpPr>
          <p:cNvPr id="45068" name="Rectangle 43"/>
          <p:cNvSpPr>
            <a:spLocks noChangeArrowheads="1"/>
          </p:cNvSpPr>
          <p:nvPr/>
        </p:nvSpPr>
        <p:spPr bwMode="auto">
          <a:xfrm>
            <a:off x="8101013" y="2492375"/>
            <a:ext cx="1008062" cy="576263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Space Heat</a:t>
            </a:r>
          </a:p>
        </p:txBody>
      </p:sp>
      <p:sp>
        <p:nvSpPr>
          <p:cNvPr id="45069" name="Rectangle 44"/>
          <p:cNvSpPr>
            <a:spLocks noChangeArrowheads="1"/>
          </p:cNvSpPr>
          <p:nvPr/>
        </p:nvSpPr>
        <p:spPr bwMode="auto">
          <a:xfrm>
            <a:off x="8101013" y="3211513"/>
            <a:ext cx="1008062" cy="576262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DHW</a:t>
            </a:r>
          </a:p>
        </p:txBody>
      </p:sp>
      <p:sp>
        <p:nvSpPr>
          <p:cNvPr id="45070" name="Rectangle 45"/>
          <p:cNvSpPr>
            <a:spLocks noChangeArrowheads="1"/>
          </p:cNvSpPr>
          <p:nvPr/>
        </p:nvSpPr>
        <p:spPr bwMode="auto">
          <a:xfrm>
            <a:off x="673258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Waste Heat</a:t>
            </a:r>
          </a:p>
        </p:txBody>
      </p:sp>
      <p:sp>
        <p:nvSpPr>
          <p:cNvPr id="45071" name="Rectangle 46"/>
          <p:cNvSpPr>
            <a:spLocks noChangeArrowheads="1"/>
          </p:cNvSpPr>
          <p:nvPr/>
        </p:nvSpPr>
        <p:spPr bwMode="auto">
          <a:xfrm>
            <a:off x="1260475" y="260350"/>
            <a:ext cx="1009650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Sun</a:t>
            </a:r>
          </a:p>
        </p:txBody>
      </p:sp>
      <p:sp>
        <p:nvSpPr>
          <p:cNvPr id="45072" name="Rectangle 47"/>
          <p:cNvSpPr>
            <a:spLocks noChangeArrowheads="1"/>
          </p:cNvSpPr>
          <p:nvPr/>
        </p:nvSpPr>
        <p:spPr bwMode="auto">
          <a:xfrm>
            <a:off x="5364163" y="4148138"/>
            <a:ext cx="1008062" cy="576262"/>
          </a:xfrm>
          <a:prstGeom prst="rect">
            <a:avLst/>
          </a:prstGeom>
          <a:solidFill>
            <a:srgbClr val="FF9900"/>
          </a:solidFill>
          <a:ln w="25400" algn="ctr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Heating rod</a:t>
            </a:r>
          </a:p>
        </p:txBody>
      </p:sp>
      <p:cxnSp>
        <p:nvCxnSpPr>
          <p:cNvPr id="45073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599782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3">
            <a:extLst>
              <a:ext uri="{FF2B5EF4-FFF2-40B4-BE49-F238E27FC236}">
                <a16:creationId xmlns:a16="http://schemas.microsoft.com/office/drawing/2014/main" id="{C31F0F46-F9BC-4105-A0EB-0B76B357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932238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Cold</a:t>
            </a:r>
          </a:p>
        </p:txBody>
      </p:sp>
      <p:cxnSp>
        <p:nvCxnSpPr>
          <p:cNvPr id="45075" name="Straight Connector 55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5076" name="Rectangle 14"/>
          <p:cNvSpPr>
            <a:spLocks noChangeArrowheads="1"/>
          </p:cNvSpPr>
          <p:nvPr/>
        </p:nvSpPr>
        <p:spPr bwMode="auto">
          <a:xfrm>
            <a:off x="34925" y="4148138"/>
            <a:ext cx="1008063" cy="576262"/>
          </a:xfrm>
          <a:prstGeom prst="rect">
            <a:avLst/>
          </a:prstGeom>
          <a:solidFill>
            <a:srgbClr val="D9D9D9"/>
          </a:solidFill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Energy Carrier</a:t>
            </a:r>
          </a:p>
        </p:txBody>
      </p:sp>
      <p:cxnSp>
        <p:nvCxnSpPr>
          <p:cNvPr id="45077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-2312193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78" name="Rectangle 34"/>
          <p:cNvSpPr>
            <a:spLocks noChangeArrowheads="1"/>
          </p:cNvSpPr>
          <p:nvPr/>
        </p:nvSpPr>
        <p:spPr bwMode="auto">
          <a:xfrm>
            <a:off x="6732588" y="5013325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45079" name="Rectangle 34"/>
          <p:cNvSpPr>
            <a:spLocks noChangeArrowheads="1"/>
          </p:cNvSpPr>
          <p:nvPr/>
        </p:nvSpPr>
        <p:spPr bwMode="auto">
          <a:xfrm>
            <a:off x="6732588" y="5302250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45080" name="Rectangle 28"/>
          <p:cNvSpPr>
            <a:spLocks noChangeArrowheads="1"/>
          </p:cNvSpPr>
          <p:nvPr/>
        </p:nvSpPr>
        <p:spPr bwMode="auto">
          <a:xfrm>
            <a:off x="5364163" y="1341438"/>
            <a:ext cx="1008062" cy="576262"/>
          </a:xfrm>
          <a:prstGeom prst="rect">
            <a:avLst/>
          </a:prstGeom>
          <a:solidFill>
            <a:srgbClr val="00B0F0"/>
          </a:solidFill>
          <a:ln w="25400" algn="ctr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Battery Storage</a:t>
            </a:r>
          </a:p>
        </p:txBody>
      </p:sp>
      <p:sp>
        <p:nvSpPr>
          <p:cNvPr id="45081" name="Rectangle 14"/>
          <p:cNvSpPr>
            <a:spLocks noChangeArrowheads="1"/>
          </p:cNvSpPr>
          <p:nvPr/>
        </p:nvSpPr>
        <p:spPr bwMode="auto">
          <a:xfrm>
            <a:off x="8081963" y="1771650"/>
            <a:ext cx="1008062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AU" altLang="de-DE" sz="1800"/>
              <a:t>Electrical Load</a:t>
            </a:r>
          </a:p>
        </p:txBody>
      </p:sp>
      <p:sp>
        <p:nvSpPr>
          <p:cNvPr id="45082" name="Rectangle 14"/>
          <p:cNvSpPr>
            <a:spLocks noChangeArrowheads="1"/>
          </p:cNvSpPr>
          <p:nvPr/>
        </p:nvSpPr>
        <p:spPr bwMode="auto">
          <a:xfrm>
            <a:off x="34925" y="3213100"/>
            <a:ext cx="1008063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Electricity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(Grid)</a:t>
            </a:r>
          </a:p>
        </p:txBody>
      </p:sp>
      <p:cxnSp>
        <p:nvCxnSpPr>
          <p:cNvPr id="45083" name="AutoShape 21"/>
          <p:cNvCxnSpPr>
            <a:cxnSpLocks noChangeShapeType="1"/>
          </p:cNvCxnSpPr>
          <p:nvPr/>
        </p:nvCxnSpPr>
        <p:spPr bwMode="auto">
          <a:xfrm rot="16200000" flipH="1">
            <a:off x="2483644" y="1197769"/>
            <a:ext cx="3529013" cy="4968875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84" name="AutoShape 23"/>
          <p:cNvCxnSpPr>
            <a:cxnSpLocks noChangeShapeType="1"/>
            <a:stCxn id="45061" idx="2"/>
          </p:cNvCxnSpPr>
          <p:nvPr/>
        </p:nvCxnSpPr>
        <p:spPr bwMode="auto">
          <a:xfrm rot="16200000" flipH="1">
            <a:off x="4860132" y="3429794"/>
            <a:ext cx="1511300" cy="2230437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85" name="AutoShape 24"/>
          <p:cNvCxnSpPr>
            <a:cxnSpLocks noChangeShapeType="1"/>
          </p:cNvCxnSpPr>
          <p:nvPr/>
        </p:nvCxnSpPr>
        <p:spPr bwMode="auto">
          <a:xfrm>
            <a:off x="1042988" y="3502025"/>
            <a:ext cx="2952750" cy="0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86" name="Line 48"/>
          <p:cNvSpPr>
            <a:spLocks noChangeShapeType="1"/>
          </p:cNvSpPr>
          <p:nvPr/>
        </p:nvSpPr>
        <p:spPr bwMode="auto">
          <a:xfrm>
            <a:off x="2268538" y="1628775"/>
            <a:ext cx="3095625" cy="0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32D6C750-928A-4534-BF0A-E6EB37547D7E}"/>
              </a:ext>
            </a:extLst>
          </p:cNvPr>
          <p:cNvCxnSpPr>
            <a:cxnSpLocks/>
          </p:cNvCxnSpPr>
          <p:nvPr/>
        </p:nvCxnSpPr>
        <p:spPr>
          <a:xfrm>
            <a:off x="6372225" y="1630363"/>
            <a:ext cx="1709738" cy="430212"/>
          </a:xfrm>
          <a:prstGeom prst="bentConnector3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Verbinder: gewinkelt 49">
            <a:extLst>
              <a:ext uri="{FF2B5EF4-FFF2-40B4-BE49-F238E27FC236}">
                <a16:creationId xmlns:a16="http://schemas.microsoft.com/office/drawing/2014/main" id="{0A018BE5-538D-425D-9147-EB87B0315996}"/>
              </a:ext>
            </a:extLst>
          </p:cNvPr>
          <p:cNvCxnSpPr>
            <a:cxnSpLocks/>
          </p:cNvCxnSpPr>
          <p:nvPr/>
        </p:nvCxnSpPr>
        <p:spPr>
          <a:xfrm rot="5400000">
            <a:off x="4679950" y="2025650"/>
            <a:ext cx="1296988" cy="1081088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89" name="AutoShape 23"/>
          <p:cNvCxnSpPr>
            <a:cxnSpLocks noChangeShapeType="1"/>
          </p:cNvCxnSpPr>
          <p:nvPr/>
        </p:nvCxnSpPr>
        <p:spPr bwMode="auto">
          <a:xfrm rot="5400000">
            <a:off x="574676" y="2374900"/>
            <a:ext cx="1389062" cy="433387"/>
          </a:xfrm>
          <a:prstGeom prst="bentConnector3">
            <a:avLst>
              <a:gd name="adj1" fmla="val 100144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90" name="AutoShape 26"/>
          <p:cNvCxnSpPr>
            <a:cxnSpLocks noChangeShapeType="1"/>
          </p:cNvCxnSpPr>
          <p:nvPr/>
        </p:nvCxnSpPr>
        <p:spPr bwMode="auto">
          <a:xfrm flipV="1">
            <a:off x="7740650" y="3502025"/>
            <a:ext cx="360363" cy="1800225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91" name="AutoShape 26"/>
          <p:cNvCxnSpPr>
            <a:cxnSpLocks noChangeShapeType="1"/>
          </p:cNvCxnSpPr>
          <p:nvPr/>
        </p:nvCxnSpPr>
        <p:spPr bwMode="auto">
          <a:xfrm flipV="1">
            <a:off x="7732713" y="2925763"/>
            <a:ext cx="360362" cy="2376487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92" name="Rectangle 27"/>
          <p:cNvSpPr>
            <a:spLocks noChangeArrowheads="1"/>
          </p:cNvSpPr>
          <p:nvPr/>
        </p:nvSpPr>
        <p:spPr bwMode="auto">
          <a:xfrm>
            <a:off x="1258888" y="1341438"/>
            <a:ext cx="1009650" cy="576262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PVT</a:t>
            </a:r>
          </a:p>
        </p:txBody>
      </p:sp>
      <p:cxnSp>
        <p:nvCxnSpPr>
          <p:cNvPr id="45093" name="AutoShape 24"/>
          <p:cNvCxnSpPr>
            <a:cxnSpLocks noChangeShapeType="1"/>
          </p:cNvCxnSpPr>
          <p:nvPr/>
        </p:nvCxnSpPr>
        <p:spPr bwMode="auto">
          <a:xfrm flipH="1">
            <a:off x="1763713" y="836613"/>
            <a:ext cx="15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94" name="AutoShape 21"/>
          <p:cNvCxnSpPr>
            <a:cxnSpLocks noChangeShapeType="1"/>
          </p:cNvCxnSpPr>
          <p:nvPr/>
        </p:nvCxnSpPr>
        <p:spPr bwMode="auto">
          <a:xfrm>
            <a:off x="1042988" y="3502025"/>
            <a:ext cx="4321175" cy="935038"/>
          </a:xfrm>
          <a:prstGeom prst="bentConnector3">
            <a:avLst>
              <a:gd name="adj1" fmla="val 49963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5095" name="AutoShape 23"/>
          <p:cNvCxnSpPr>
            <a:cxnSpLocks noChangeShapeType="1"/>
          </p:cNvCxnSpPr>
          <p:nvPr/>
        </p:nvCxnSpPr>
        <p:spPr bwMode="auto">
          <a:xfrm rot="16200000" flipH="1">
            <a:off x="6084094" y="4509294"/>
            <a:ext cx="433388" cy="863600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Verbinder: gewinkelt 51">
            <a:extLst>
              <a:ext uri="{FF2B5EF4-FFF2-40B4-BE49-F238E27FC236}">
                <a16:creationId xmlns:a16="http://schemas.microsoft.com/office/drawing/2014/main" id="{D6A5177D-98D4-4C6A-B215-9C1829C623E3}"/>
              </a:ext>
            </a:extLst>
          </p:cNvPr>
          <p:cNvCxnSpPr>
            <a:cxnSpLocks/>
          </p:cNvCxnSpPr>
          <p:nvPr/>
        </p:nvCxnSpPr>
        <p:spPr>
          <a:xfrm rot="5400000">
            <a:off x="5077619" y="3356769"/>
            <a:ext cx="1582738" cy="0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97" name="AutoShape 21"/>
          <p:cNvCxnSpPr>
            <a:cxnSpLocks noChangeShapeType="1"/>
          </p:cNvCxnSpPr>
          <p:nvPr/>
        </p:nvCxnSpPr>
        <p:spPr bwMode="auto">
          <a:xfrm rot="16200000" flipH="1">
            <a:off x="2159794" y="1521619"/>
            <a:ext cx="1439863" cy="2232025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98" name="AutoShape 23"/>
          <p:cNvCxnSpPr>
            <a:cxnSpLocks noChangeShapeType="1"/>
          </p:cNvCxnSpPr>
          <p:nvPr/>
        </p:nvCxnSpPr>
        <p:spPr bwMode="auto">
          <a:xfrm flipV="1">
            <a:off x="5003800" y="2636838"/>
            <a:ext cx="3097213" cy="936625"/>
          </a:xfrm>
          <a:prstGeom prst="bentConnector3">
            <a:avLst>
              <a:gd name="adj1" fmla="val 49972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99" name="AutoShape 21"/>
          <p:cNvCxnSpPr>
            <a:cxnSpLocks noChangeShapeType="1"/>
          </p:cNvCxnSpPr>
          <p:nvPr/>
        </p:nvCxnSpPr>
        <p:spPr bwMode="auto">
          <a:xfrm rot="5400000">
            <a:off x="3312319" y="2024857"/>
            <a:ext cx="237648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100" name="Text Box 46"/>
          <p:cNvSpPr txBox="1">
            <a:spLocks noChangeArrowheads="1"/>
          </p:cNvSpPr>
          <p:nvPr/>
        </p:nvSpPr>
        <p:spPr bwMode="auto">
          <a:xfrm>
            <a:off x="5292725" y="5557838"/>
            <a:ext cx="1368425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Electrical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Driving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Water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Brine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Refrigerant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Air</a:t>
            </a:r>
          </a:p>
        </p:txBody>
      </p:sp>
      <p:sp>
        <p:nvSpPr>
          <p:cNvPr id="45101" name="Line 48"/>
          <p:cNvSpPr>
            <a:spLocks noChangeShapeType="1"/>
          </p:cNvSpPr>
          <p:nvPr/>
        </p:nvSpPr>
        <p:spPr bwMode="auto">
          <a:xfrm>
            <a:off x="4572000" y="5895975"/>
            <a:ext cx="666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02" name="Line 49"/>
          <p:cNvSpPr>
            <a:spLocks noChangeShapeType="1"/>
          </p:cNvSpPr>
          <p:nvPr/>
        </p:nvSpPr>
        <p:spPr bwMode="auto">
          <a:xfrm>
            <a:off x="4572000" y="6099175"/>
            <a:ext cx="6667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03" name="Line 50"/>
          <p:cNvSpPr>
            <a:spLocks noChangeShapeType="1"/>
          </p:cNvSpPr>
          <p:nvPr/>
        </p:nvSpPr>
        <p:spPr bwMode="auto">
          <a:xfrm>
            <a:off x="4572000" y="6300788"/>
            <a:ext cx="666750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04" name="Line 51"/>
          <p:cNvSpPr>
            <a:spLocks noChangeShapeType="1"/>
          </p:cNvSpPr>
          <p:nvPr/>
        </p:nvSpPr>
        <p:spPr bwMode="auto">
          <a:xfrm>
            <a:off x="4572000" y="6500813"/>
            <a:ext cx="666750" cy="1587"/>
          </a:xfrm>
          <a:prstGeom prst="line">
            <a:avLst/>
          </a:prstGeom>
          <a:noFill/>
          <a:ln w="38100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05" name="Line 48"/>
          <p:cNvSpPr>
            <a:spLocks noChangeShapeType="1"/>
          </p:cNvSpPr>
          <p:nvPr/>
        </p:nvSpPr>
        <p:spPr bwMode="auto">
          <a:xfrm>
            <a:off x="4572000" y="5691188"/>
            <a:ext cx="666750" cy="1587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106" name="Line 51"/>
          <p:cNvSpPr>
            <a:spLocks noChangeShapeType="1"/>
          </p:cNvSpPr>
          <p:nvPr/>
        </p:nvSpPr>
        <p:spPr bwMode="auto">
          <a:xfrm>
            <a:off x="4572000" y="669766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>
            <a:extLst>
              <a:ext uri="{FF2B5EF4-FFF2-40B4-BE49-F238E27FC236}">
                <a16:creationId xmlns:a16="http://schemas.microsoft.com/office/drawing/2014/main" id="{1D8570AC-2EAA-41EB-A2F2-FFC15CDAE182}"/>
              </a:ext>
            </a:extLst>
          </p:cNvPr>
          <p:cNvSpPr/>
          <p:nvPr/>
        </p:nvSpPr>
        <p:spPr>
          <a:xfrm>
            <a:off x="0" y="1052513"/>
            <a:ext cx="1116013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47107" name="Text Box 45"/>
          <p:cNvSpPr txBox="1">
            <a:spLocks noChangeArrowheads="1"/>
          </p:cNvSpPr>
          <p:nvPr/>
        </p:nvSpPr>
        <p:spPr bwMode="auto">
          <a:xfrm>
            <a:off x="1116013" y="5942013"/>
            <a:ext cx="2952750" cy="9159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de-DE" sz="1600" i="1">
                <a:latin typeface="Arial" panose="020B0604020202020204" pitchFamily="34" charset="0"/>
              </a:rPr>
              <a:t>Serial concept with cold side storage (excl. source), PVT and battery storage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de-DE" sz="1600" i="1">
              <a:latin typeface="Arial" panose="020B0604020202020204" pitchFamily="34" charset="0"/>
            </a:endParaRPr>
          </a:p>
        </p:txBody>
      </p:sp>
      <p:sp>
        <p:nvSpPr>
          <p:cNvPr id="2" name="Rectangle 48">
            <a:extLst>
              <a:ext uri="{FF2B5EF4-FFF2-40B4-BE49-F238E27FC236}">
                <a16:creationId xmlns:a16="http://schemas.microsoft.com/office/drawing/2014/main" id="{D9793F5A-7C49-42CD-BB54-DAE9A4726BA2}"/>
              </a:ext>
            </a:extLst>
          </p:cNvPr>
          <p:cNvSpPr/>
          <p:nvPr/>
        </p:nvSpPr>
        <p:spPr>
          <a:xfrm>
            <a:off x="8027988" y="1052513"/>
            <a:ext cx="1116012" cy="5805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47109" name="Rectangle 34"/>
          <p:cNvSpPr>
            <a:spLocks noChangeArrowheads="1"/>
          </p:cNvSpPr>
          <p:nvPr/>
        </p:nvSpPr>
        <p:spPr bwMode="auto">
          <a:xfrm>
            <a:off x="3995738" y="3213100"/>
            <a:ext cx="1008062" cy="576263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Heat Pump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FC82D51-A375-45EC-BEB9-A51CABE1C732}"/>
              </a:ext>
            </a:extLst>
          </p:cNvPr>
          <p:cNvSpPr/>
          <p:nvPr/>
        </p:nvSpPr>
        <p:spPr>
          <a:xfrm>
            <a:off x="-1588" y="0"/>
            <a:ext cx="9144001" cy="1052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47111" name="Rectangle 14"/>
          <p:cNvSpPr>
            <a:spLocks noChangeArrowheads="1"/>
          </p:cNvSpPr>
          <p:nvPr/>
        </p:nvSpPr>
        <p:spPr bwMode="auto">
          <a:xfrm>
            <a:off x="3995738" y="260350"/>
            <a:ext cx="1008062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Air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C5C5D-A958-44BC-A87E-F12ED6EE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Water</a:t>
            </a:r>
          </a:p>
        </p:txBody>
      </p:sp>
      <p:sp>
        <p:nvSpPr>
          <p:cNvPr id="47113" name="Rectangle 26"/>
          <p:cNvSpPr>
            <a:spLocks noChangeArrowheads="1"/>
          </p:cNvSpPr>
          <p:nvPr/>
        </p:nvSpPr>
        <p:spPr bwMode="auto">
          <a:xfrm>
            <a:off x="2628900" y="260350"/>
            <a:ext cx="1008063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Ground</a:t>
            </a:r>
          </a:p>
        </p:txBody>
      </p:sp>
      <p:sp>
        <p:nvSpPr>
          <p:cNvPr id="47114" name="Rectangle 28"/>
          <p:cNvSpPr>
            <a:spLocks noChangeArrowheads="1"/>
          </p:cNvSpPr>
          <p:nvPr/>
        </p:nvSpPr>
        <p:spPr bwMode="auto">
          <a:xfrm>
            <a:off x="2628900" y="2276475"/>
            <a:ext cx="1008063" cy="576263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Storage (source)</a:t>
            </a:r>
          </a:p>
        </p:txBody>
      </p:sp>
      <p:sp>
        <p:nvSpPr>
          <p:cNvPr id="47115" name="Rectangle 32"/>
          <p:cNvSpPr>
            <a:spLocks noChangeArrowheads="1"/>
          </p:cNvSpPr>
          <p:nvPr/>
        </p:nvSpPr>
        <p:spPr bwMode="auto">
          <a:xfrm>
            <a:off x="6732588" y="5011738"/>
            <a:ext cx="1008062" cy="576262"/>
          </a:xfrm>
          <a:prstGeom prst="rect">
            <a:avLst/>
          </a:prstGeom>
          <a:solidFill>
            <a:srgbClr val="4F81BD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AU" altLang="de-DE" sz="1800"/>
              <a:t>Storage (sink)</a:t>
            </a:r>
          </a:p>
        </p:txBody>
      </p:sp>
      <p:sp>
        <p:nvSpPr>
          <p:cNvPr id="47116" name="Rectangle 43"/>
          <p:cNvSpPr>
            <a:spLocks noChangeArrowheads="1"/>
          </p:cNvSpPr>
          <p:nvPr/>
        </p:nvSpPr>
        <p:spPr bwMode="auto">
          <a:xfrm>
            <a:off x="8101013" y="2492375"/>
            <a:ext cx="1008062" cy="576263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Space Heat</a:t>
            </a:r>
          </a:p>
        </p:txBody>
      </p:sp>
      <p:sp>
        <p:nvSpPr>
          <p:cNvPr id="47117" name="Rectangle 44"/>
          <p:cNvSpPr>
            <a:spLocks noChangeArrowheads="1"/>
          </p:cNvSpPr>
          <p:nvPr/>
        </p:nvSpPr>
        <p:spPr bwMode="auto">
          <a:xfrm>
            <a:off x="8101013" y="3211513"/>
            <a:ext cx="1008062" cy="576262"/>
          </a:xfrm>
          <a:prstGeom prst="rect">
            <a:avLst/>
          </a:prstGeom>
          <a:solidFill>
            <a:srgbClr val="C0504D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DHW</a:t>
            </a:r>
          </a:p>
        </p:txBody>
      </p:sp>
      <p:sp>
        <p:nvSpPr>
          <p:cNvPr id="47118" name="Rectangle 45"/>
          <p:cNvSpPr>
            <a:spLocks noChangeArrowheads="1"/>
          </p:cNvSpPr>
          <p:nvPr/>
        </p:nvSpPr>
        <p:spPr bwMode="auto">
          <a:xfrm>
            <a:off x="6732588" y="260350"/>
            <a:ext cx="1008062" cy="576263"/>
          </a:xfrm>
          <a:prstGeom prst="rect">
            <a:avLst/>
          </a:prstGeom>
          <a:noFill/>
          <a:ln w="25400" algn="ctr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Waste Heat</a:t>
            </a:r>
          </a:p>
        </p:txBody>
      </p:sp>
      <p:sp>
        <p:nvSpPr>
          <p:cNvPr id="47119" name="Rectangle 46"/>
          <p:cNvSpPr>
            <a:spLocks noChangeArrowheads="1"/>
          </p:cNvSpPr>
          <p:nvPr/>
        </p:nvSpPr>
        <p:spPr bwMode="auto">
          <a:xfrm>
            <a:off x="1260475" y="260350"/>
            <a:ext cx="1009650" cy="576263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99CC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Sun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D8723C5-8E81-45BB-BB2B-52D81E4DE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148138"/>
            <a:ext cx="1008062" cy="576262"/>
          </a:xfrm>
          <a:prstGeom prst="rect">
            <a:avLst/>
          </a:prstGeom>
          <a:noFill/>
          <a:ln w="25400" algn="ctr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Backup</a:t>
            </a:r>
          </a:p>
        </p:txBody>
      </p:sp>
      <p:cxnSp>
        <p:nvCxnSpPr>
          <p:cNvPr id="47121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4599782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3">
            <a:extLst>
              <a:ext uri="{FF2B5EF4-FFF2-40B4-BE49-F238E27FC236}">
                <a16:creationId xmlns:a16="http://schemas.microsoft.com/office/drawing/2014/main" id="{C31F0F46-F9BC-4105-A0EB-0B76B357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3932238"/>
            <a:ext cx="1008062" cy="576262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AU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Cold</a:t>
            </a:r>
          </a:p>
        </p:txBody>
      </p:sp>
      <p:cxnSp>
        <p:nvCxnSpPr>
          <p:cNvPr id="47123" name="Straight Connector 55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7124" name="Rectangle 14"/>
          <p:cNvSpPr>
            <a:spLocks noChangeArrowheads="1"/>
          </p:cNvSpPr>
          <p:nvPr/>
        </p:nvSpPr>
        <p:spPr bwMode="auto">
          <a:xfrm>
            <a:off x="34925" y="4148138"/>
            <a:ext cx="1008063" cy="576262"/>
          </a:xfrm>
          <a:prstGeom prst="rect">
            <a:avLst/>
          </a:prstGeom>
          <a:solidFill>
            <a:srgbClr val="D9D9D9"/>
          </a:solidFill>
          <a:ln w="254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>
                <a:solidFill>
                  <a:srgbClr val="A6A6A6"/>
                </a:solidFill>
              </a:rPr>
              <a:t>Energy Carrier</a:t>
            </a:r>
          </a:p>
        </p:txBody>
      </p:sp>
      <p:cxnSp>
        <p:nvCxnSpPr>
          <p:cNvPr id="47125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-2312193" y="3428206"/>
            <a:ext cx="685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26" name="Rectangle 34"/>
          <p:cNvSpPr>
            <a:spLocks noChangeArrowheads="1"/>
          </p:cNvSpPr>
          <p:nvPr/>
        </p:nvSpPr>
        <p:spPr bwMode="auto">
          <a:xfrm>
            <a:off x="6732588" y="5013325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47127" name="Rectangle 34"/>
          <p:cNvSpPr>
            <a:spLocks noChangeArrowheads="1"/>
          </p:cNvSpPr>
          <p:nvPr/>
        </p:nvSpPr>
        <p:spPr bwMode="auto">
          <a:xfrm>
            <a:off x="6732588" y="5302250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AU" altLang="de-DE" sz="1800"/>
          </a:p>
        </p:txBody>
      </p:sp>
      <p:sp>
        <p:nvSpPr>
          <p:cNvPr id="47128" name="Rectangle 28"/>
          <p:cNvSpPr>
            <a:spLocks noChangeArrowheads="1"/>
          </p:cNvSpPr>
          <p:nvPr/>
        </p:nvSpPr>
        <p:spPr bwMode="auto">
          <a:xfrm>
            <a:off x="5364163" y="1341438"/>
            <a:ext cx="1008062" cy="576262"/>
          </a:xfrm>
          <a:prstGeom prst="rect">
            <a:avLst/>
          </a:prstGeom>
          <a:solidFill>
            <a:srgbClr val="00B0F0"/>
          </a:solidFill>
          <a:ln w="25400" algn="ctr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Battery Storage</a:t>
            </a:r>
          </a:p>
        </p:txBody>
      </p:sp>
      <p:sp>
        <p:nvSpPr>
          <p:cNvPr id="47129" name="Rectangle 14"/>
          <p:cNvSpPr>
            <a:spLocks noChangeArrowheads="1"/>
          </p:cNvSpPr>
          <p:nvPr/>
        </p:nvSpPr>
        <p:spPr bwMode="auto">
          <a:xfrm>
            <a:off x="8081963" y="1771650"/>
            <a:ext cx="1008062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AU" altLang="de-DE" sz="1800"/>
              <a:t>Electrical Load</a:t>
            </a:r>
          </a:p>
        </p:txBody>
      </p:sp>
      <p:sp>
        <p:nvSpPr>
          <p:cNvPr id="47130" name="Rectangle 14"/>
          <p:cNvSpPr>
            <a:spLocks noChangeArrowheads="1"/>
          </p:cNvSpPr>
          <p:nvPr/>
        </p:nvSpPr>
        <p:spPr bwMode="auto">
          <a:xfrm>
            <a:off x="34925" y="3213100"/>
            <a:ext cx="1008063" cy="576263"/>
          </a:xfrm>
          <a:prstGeom prst="rect">
            <a:avLst/>
          </a:prstGeom>
          <a:solidFill>
            <a:srgbClr val="808080"/>
          </a:solidFill>
          <a:ln w="25400" algn="ctr">
            <a:solidFill>
              <a:srgbClr val="808080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Electricity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de-DE" sz="1800"/>
              <a:t>(Grid)</a:t>
            </a:r>
          </a:p>
        </p:txBody>
      </p:sp>
      <p:cxnSp>
        <p:nvCxnSpPr>
          <p:cNvPr id="47131" name="AutoShape 23"/>
          <p:cNvCxnSpPr>
            <a:cxnSpLocks noChangeShapeType="1"/>
          </p:cNvCxnSpPr>
          <p:nvPr/>
        </p:nvCxnSpPr>
        <p:spPr bwMode="auto">
          <a:xfrm rot="16200000" flipH="1">
            <a:off x="4932363" y="3357563"/>
            <a:ext cx="1368425" cy="2232025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32" name="AutoShape 24"/>
          <p:cNvCxnSpPr>
            <a:cxnSpLocks noChangeShapeType="1"/>
          </p:cNvCxnSpPr>
          <p:nvPr/>
        </p:nvCxnSpPr>
        <p:spPr bwMode="auto">
          <a:xfrm>
            <a:off x="1042988" y="3502025"/>
            <a:ext cx="2952750" cy="0"/>
          </a:xfrm>
          <a:prstGeom prst="straightConnector1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33" name="Line 48"/>
          <p:cNvSpPr>
            <a:spLocks noChangeShapeType="1"/>
          </p:cNvSpPr>
          <p:nvPr/>
        </p:nvSpPr>
        <p:spPr bwMode="auto">
          <a:xfrm>
            <a:off x="2268538" y="1628775"/>
            <a:ext cx="3095625" cy="0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32D6C750-928A-4534-BF0A-E6EB37547D7E}"/>
              </a:ext>
            </a:extLst>
          </p:cNvPr>
          <p:cNvCxnSpPr>
            <a:cxnSpLocks/>
          </p:cNvCxnSpPr>
          <p:nvPr/>
        </p:nvCxnSpPr>
        <p:spPr>
          <a:xfrm>
            <a:off x="6372225" y="1630363"/>
            <a:ext cx="1709738" cy="430212"/>
          </a:xfrm>
          <a:prstGeom prst="bentConnector3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Verbinder: gewinkelt 49">
            <a:extLst>
              <a:ext uri="{FF2B5EF4-FFF2-40B4-BE49-F238E27FC236}">
                <a16:creationId xmlns:a16="http://schemas.microsoft.com/office/drawing/2014/main" id="{0A018BE5-538D-425D-9147-EB87B0315996}"/>
              </a:ext>
            </a:extLst>
          </p:cNvPr>
          <p:cNvCxnSpPr>
            <a:cxnSpLocks/>
          </p:cNvCxnSpPr>
          <p:nvPr/>
        </p:nvCxnSpPr>
        <p:spPr>
          <a:xfrm rot="5400000">
            <a:off x="4679950" y="2025650"/>
            <a:ext cx="1296988" cy="1081088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36" name="AutoShape 23"/>
          <p:cNvCxnSpPr>
            <a:cxnSpLocks noChangeShapeType="1"/>
          </p:cNvCxnSpPr>
          <p:nvPr/>
        </p:nvCxnSpPr>
        <p:spPr bwMode="auto">
          <a:xfrm rot="5400000">
            <a:off x="574676" y="2374900"/>
            <a:ext cx="1389062" cy="433387"/>
          </a:xfrm>
          <a:prstGeom prst="bentConnector3">
            <a:avLst>
              <a:gd name="adj1" fmla="val 100144"/>
            </a:avLst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37" name="AutoShape 26"/>
          <p:cNvCxnSpPr>
            <a:cxnSpLocks noChangeShapeType="1"/>
          </p:cNvCxnSpPr>
          <p:nvPr/>
        </p:nvCxnSpPr>
        <p:spPr bwMode="auto">
          <a:xfrm flipV="1">
            <a:off x="7740650" y="3502025"/>
            <a:ext cx="360363" cy="1800225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38" name="AutoShape 26"/>
          <p:cNvCxnSpPr>
            <a:cxnSpLocks noChangeShapeType="1"/>
          </p:cNvCxnSpPr>
          <p:nvPr/>
        </p:nvCxnSpPr>
        <p:spPr bwMode="auto">
          <a:xfrm flipV="1">
            <a:off x="7732713" y="2925763"/>
            <a:ext cx="360362" cy="2376487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39" name="Rectangle 27"/>
          <p:cNvSpPr>
            <a:spLocks noChangeArrowheads="1"/>
          </p:cNvSpPr>
          <p:nvPr/>
        </p:nvSpPr>
        <p:spPr bwMode="auto">
          <a:xfrm>
            <a:off x="1258888" y="1341438"/>
            <a:ext cx="1009650" cy="576262"/>
          </a:xfrm>
          <a:prstGeom prst="rect">
            <a:avLst/>
          </a:prstGeom>
          <a:solidFill>
            <a:srgbClr val="FF9900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de-DE" sz="1800"/>
              <a:t>PVT</a:t>
            </a:r>
          </a:p>
        </p:txBody>
      </p:sp>
      <p:cxnSp>
        <p:nvCxnSpPr>
          <p:cNvPr id="47140" name="AutoShape 24"/>
          <p:cNvCxnSpPr>
            <a:cxnSpLocks noChangeShapeType="1"/>
          </p:cNvCxnSpPr>
          <p:nvPr/>
        </p:nvCxnSpPr>
        <p:spPr bwMode="auto">
          <a:xfrm flipH="1">
            <a:off x="1763713" y="836613"/>
            <a:ext cx="15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41" name="AutoShape 21"/>
          <p:cNvCxnSpPr>
            <a:cxnSpLocks noChangeShapeType="1"/>
          </p:cNvCxnSpPr>
          <p:nvPr/>
        </p:nvCxnSpPr>
        <p:spPr bwMode="auto">
          <a:xfrm rot="5400000">
            <a:off x="3060700" y="-98424"/>
            <a:ext cx="504825" cy="2374900"/>
          </a:xfrm>
          <a:prstGeom prst="bentConnector3">
            <a:avLst>
              <a:gd name="adj1" fmla="val 7578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7142" name="AutoShape 21"/>
          <p:cNvCxnSpPr>
            <a:cxnSpLocks noChangeShapeType="1"/>
          </p:cNvCxnSpPr>
          <p:nvPr/>
        </p:nvCxnSpPr>
        <p:spPr bwMode="auto">
          <a:xfrm rot="16200000" flipH="1">
            <a:off x="1871663" y="1809750"/>
            <a:ext cx="647700" cy="863600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43" name="AutoShape 21"/>
          <p:cNvCxnSpPr>
            <a:cxnSpLocks noChangeShapeType="1"/>
          </p:cNvCxnSpPr>
          <p:nvPr/>
        </p:nvCxnSpPr>
        <p:spPr bwMode="auto">
          <a:xfrm rot="16200000" flipH="1">
            <a:off x="3311525" y="2673351"/>
            <a:ext cx="504825" cy="863600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44" name="Text Box 46"/>
          <p:cNvSpPr txBox="1">
            <a:spLocks noChangeArrowheads="1"/>
          </p:cNvSpPr>
          <p:nvPr/>
        </p:nvSpPr>
        <p:spPr bwMode="auto">
          <a:xfrm>
            <a:off x="5292725" y="5557838"/>
            <a:ext cx="1368425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Electrical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Driving Energy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Water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Brine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Refrigerant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AU" altLang="de-DE" sz="1200">
                <a:latin typeface="Arial" panose="020B0604020202020204" pitchFamily="34" charset="0"/>
              </a:rPr>
              <a:t>Air</a:t>
            </a:r>
          </a:p>
        </p:txBody>
      </p:sp>
      <p:sp>
        <p:nvSpPr>
          <p:cNvPr id="47145" name="Line 48"/>
          <p:cNvSpPr>
            <a:spLocks noChangeShapeType="1"/>
          </p:cNvSpPr>
          <p:nvPr/>
        </p:nvSpPr>
        <p:spPr bwMode="auto">
          <a:xfrm>
            <a:off x="4572000" y="5895975"/>
            <a:ext cx="666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46" name="Line 49"/>
          <p:cNvSpPr>
            <a:spLocks noChangeShapeType="1"/>
          </p:cNvSpPr>
          <p:nvPr/>
        </p:nvSpPr>
        <p:spPr bwMode="auto">
          <a:xfrm>
            <a:off x="4572000" y="6099175"/>
            <a:ext cx="6667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47" name="Line 50"/>
          <p:cNvSpPr>
            <a:spLocks noChangeShapeType="1"/>
          </p:cNvSpPr>
          <p:nvPr/>
        </p:nvSpPr>
        <p:spPr bwMode="auto">
          <a:xfrm>
            <a:off x="4572000" y="6300788"/>
            <a:ext cx="666750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48" name="Line 51"/>
          <p:cNvSpPr>
            <a:spLocks noChangeShapeType="1"/>
          </p:cNvSpPr>
          <p:nvPr/>
        </p:nvSpPr>
        <p:spPr bwMode="auto">
          <a:xfrm>
            <a:off x="4572000" y="6500813"/>
            <a:ext cx="666750" cy="1587"/>
          </a:xfrm>
          <a:prstGeom prst="line">
            <a:avLst/>
          </a:prstGeom>
          <a:noFill/>
          <a:ln w="38100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49" name="Line 48"/>
          <p:cNvSpPr>
            <a:spLocks noChangeShapeType="1"/>
          </p:cNvSpPr>
          <p:nvPr/>
        </p:nvSpPr>
        <p:spPr bwMode="auto">
          <a:xfrm>
            <a:off x="4572000" y="5691188"/>
            <a:ext cx="666750" cy="1587"/>
          </a:xfrm>
          <a:prstGeom prst="line">
            <a:avLst/>
          </a:prstGeom>
          <a:noFill/>
          <a:ln w="9525">
            <a:solidFill>
              <a:srgbClr val="00B0F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50" name="Line 51"/>
          <p:cNvSpPr>
            <a:spLocks noChangeShapeType="1"/>
          </p:cNvSpPr>
          <p:nvPr/>
        </p:nvSpPr>
        <p:spPr bwMode="auto">
          <a:xfrm>
            <a:off x="4572000" y="669766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IEA_SHC">
      <a:dk1>
        <a:srgbClr val="000000"/>
      </a:dk1>
      <a:lt1>
        <a:sysClr val="window" lastClr="FFFFFF"/>
      </a:lt1>
      <a:dk2>
        <a:srgbClr val="000000"/>
      </a:dk2>
      <a:lt2>
        <a:srgbClr val="D8D8D8"/>
      </a:lt2>
      <a:accent1>
        <a:srgbClr val="FFC000"/>
      </a:accent1>
      <a:accent2>
        <a:srgbClr val="92D050"/>
      </a:accent2>
      <a:accent3>
        <a:srgbClr val="6178BB"/>
      </a:accent3>
      <a:accent4>
        <a:srgbClr val="FF0000"/>
      </a:accent4>
      <a:accent5>
        <a:srgbClr val="FE9999"/>
      </a:accent5>
      <a:accent6>
        <a:srgbClr val="A2A2A2"/>
      </a:accent6>
      <a:hlink>
        <a:srgbClr val="3A3A3A"/>
      </a:hlink>
      <a:folHlink>
        <a:srgbClr val="A5A5A5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878</Words>
  <Application>Microsoft Office PowerPoint</Application>
  <PresentationFormat>On-screen Show (4:3)</PresentationFormat>
  <Paragraphs>422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Office Theme</vt:lpstr>
      <vt:lpstr>1_Office Theme</vt:lpstr>
      <vt:lpstr>Visualization of energy flows in PVT systems  Template and Examples A companion document of Report D4 of Task 60 DOI: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HSR Hochschule Rapperswil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Danny Jonas</dc:creator>
  <cp:lastModifiedBy>Randy Martin</cp:lastModifiedBy>
  <cp:revision>112</cp:revision>
  <dcterms:created xsi:type="dcterms:W3CDTF">2010-06-18T11:06:36Z</dcterms:created>
  <dcterms:modified xsi:type="dcterms:W3CDTF">2019-06-20T16:55:01Z</dcterms:modified>
</cp:coreProperties>
</file>